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56" r:id="rId3"/>
    <p:sldId id="257" r:id="rId4"/>
    <p:sldId id="258" r:id="rId5"/>
    <p:sldId id="259" r:id="rId6"/>
    <p:sldId id="260" r:id="rId7"/>
    <p:sldId id="261" r:id="rId8"/>
    <p:sldId id="262" r:id="rId9"/>
    <p:sldId id="263" r:id="rId10"/>
    <p:sldId id="264" r:id="rId11"/>
    <p:sldId id="265" r:id="rId12"/>
    <p:sldId id="266" r:id="rId13"/>
    <p:sldId id="267" r:id="rId14"/>
    <p:sldId id="269" r:id="rId15"/>
    <p:sldId id="270" r:id="rId16"/>
    <p:sldId id="271" r:id="rId17"/>
    <p:sldId id="281" r:id="rId18"/>
    <p:sldId id="278" r:id="rId19"/>
    <p:sldId id="274" r:id="rId20"/>
    <p:sldId id="277" r:id="rId21"/>
    <p:sldId id="275" r:id="rId22"/>
    <p:sldId id="276" r:id="rId23"/>
    <p:sldId id="273" r:id="rId24"/>
    <p:sldId id="279" r:id="rId25"/>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28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pPr>
              <a:defRPr/>
            </a:pPr>
            <a:fld id="{0505269A-0F4D-4BE5-A382-4245A4E0A091}" type="datetimeFigureOut">
              <a:rPr lang="it-IT"/>
              <a:pPr>
                <a:defRPr/>
              </a:pPr>
              <a:t>04/10/2012</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7128749F-C6E0-4A91-97E3-2FAEC354D041}"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4264376A-1F38-48F1-9DEC-1E4DBD85AA54}" type="datetimeFigureOut">
              <a:rPr lang="it-IT"/>
              <a:pPr>
                <a:defRPr/>
              </a:pPr>
              <a:t>04/10/2012</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4AB20E58-E462-4594-928F-A43574653581}"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29730531-5B24-428D-B8A2-62DD81AA570F}" type="datetimeFigureOut">
              <a:rPr lang="it-IT"/>
              <a:pPr>
                <a:defRPr/>
              </a:pPr>
              <a:t>04/10/2012</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AD49B28A-ED81-4E73-BDA1-C3FC1F205C1D}"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FDBF2DB2-2FD9-41B9-8223-8DCE6C9F5FCE}" type="datetimeFigureOut">
              <a:rPr lang="it-IT"/>
              <a:pPr>
                <a:defRPr/>
              </a:pPr>
              <a:t>04/10/2012</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64E6495-12B3-4BB9-B4F4-7396F99D7CFB}"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3A7686D8-DAF0-4F6B-AC21-CDF0D5B21A2A}" type="datetimeFigureOut">
              <a:rPr lang="it-IT"/>
              <a:pPr>
                <a:defRPr/>
              </a:pPr>
              <a:t>04/10/2012</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1EAC12D7-C5D2-4BAC-A776-127407D1DAC5}"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3"/>
          <p:cNvSpPr>
            <a:spLocks noGrp="1"/>
          </p:cNvSpPr>
          <p:nvPr>
            <p:ph type="dt" sz="half" idx="10"/>
          </p:nvPr>
        </p:nvSpPr>
        <p:spPr/>
        <p:txBody>
          <a:bodyPr/>
          <a:lstStyle>
            <a:lvl1pPr>
              <a:defRPr/>
            </a:lvl1pPr>
          </a:lstStyle>
          <a:p>
            <a:pPr>
              <a:defRPr/>
            </a:pPr>
            <a:fld id="{E218DC87-338D-47CD-83E7-60846925C630}" type="datetimeFigureOut">
              <a:rPr lang="it-IT"/>
              <a:pPr>
                <a:defRPr/>
              </a:pPr>
              <a:t>04/10/2012</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396ADD6A-BC37-46D0-8EDE-BD17DE5077E1}"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3"/>
          <p:cNvSpPr>
            <a:spLocks noGrp="1"/>
          </p:cNvSpPr>
          <p:nvPr>
            <p:ph type="dt" sz="half" idx="10"/>
          </p:nvPr>
        </p:nvSpPr>
        <p:spPr/>
        <p:txBody>
          <a:bodyPr/>
          <a:lstStyle>
            <a:lvl1pPr>
              <a:defRPr/>
            </a:lvl1pPr>
          </a:lstStyle>
          <a:p>
            <a:pPr>
              <a:defRPr/>
            </a:pPr>
            <a:fld id="{0694BFF6-0B97-460B-93ED-9714CC916D02}" type="datetimeFigureOut">
              <a:rPr lang="it-IT"/>
              <a:pPr>
                <a:defRPr/>
              </a:pPr>
              <a:t>04/10/2012</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A37254B0-0AEA-4B02-97B2-12F0750774C8}"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3"/>
          <p:cNvSpPr>
            <a:spLocks noGrp="1"/>
          </p:cNvSpPr>
          <p:nvPr>
            <p:ph type="dt" sz="half" idx="10"/>
          </p:nvPr>
        </p:nvSpPr>
        <p:spPr/>
        <p:txBody>
          <a:bodyPr/>
          <a:lstStyle>
            <a:lvl1pPr>
              <a:defRPr/>
            </a:lvl1pPr>
          </a:lstStyle>
          <a:p>
            <a:pPr>
              <a:defRPr/>
            </a:pPr>
            <a:fld id="{2BB82CFE-5123-4110-AC3A-EAEE0D2981D0}" type="datetimeFigureOut">
              <a:rPr lang="it-IT"/>
              <a:pPr>
                <a:defRPr/>
              </a:pPr>
              <a:t>04/10/2012</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FE17C1F3-BE5E-4441-8D83-DCDCE39D0B7C}"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625943B9-5EB6-4327-8910-3E5EB918525E}" type="datetimeFigureOut">
              <a:rPr lang="it-IT"/>
              <a:pPr>
                <a:defRPr/>
              </a:pPr>
              <a:t>04/10/2012</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8E108BA1-1B46-4C9E-953F-894C69A5B979}"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4BAF308E-5D85-4378-BFB0-7567A123CAD5}" type="datetimeFigureOut">
              <a:rPr lang="it-IT"/>
              <a:pPr>
                <a:defRPr/>
              </a:pPr>
              <a:t>04/10/2012</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EEABDAEC-D9DA-4508-BF31-31F59406E45D}"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785B6A14-E239-4FCC-8EFA-C6CDB7B2DAFF}" type="datetimeFigureOut">
              <a:rPr lang="it-IT"/>
              <a:pPr>
                <a:defRPr/>
              </a:pPr>
              <a:t>04/10/2012</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CD6B69CF-EDD2-4549-98D2-143971975F11}"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BC556A9-4EB7-4022-BDBC-9E1FD4471C98}" type="datetimeFigureOut">
              <a:rPr lang="it-IT"/>
              <a:pPr>
                <a:defRPr/>
              </a:pPr>
              <a:t>04/10/2012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624DAC73-3B73-48EB-B3F9-ED9DCD79076F}"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76250"/>
            <a:ext cx="8229600" cy="5649913"/>
          </a:xfrm>
        </p:spPr>
        <p:txBody>
          <a:bodyPr rtlCol="0">
            <a:normAutofit fontScale="85000" lnSpcReduction="20000"/>
          </a:bodyPr>
          <a:lstStyle/>
          <a:p>
            <a:pPr fontAlgn="auto">
              <a:spcAft>
                <a:spcPts val="0"/>
              </a:spcAft>
              <a:buFont typeface="Arial" pitchFamily="34" charset="0"/>
              <a:buNone/>
              <a:defRPr/>
            </a:pPr>
            <a:endParaRPr lang="it-IT" dirty="0" smtClean="0">
              <a:latin typeface="Copperplate Gothic Bold" pitchFamily="34" charset="0"/>
            </a:endParaRPr>
          </a:p>
          <a:p>
            <a:pPr fontAlgn="auto">
              <a:spcAft>
                <a:spcPts val="0"/>
              </a:spcAft>
              <a:buFont typeface="Arial" pitchFamily="34" charset="0"/>
              <a:buNone/>
              <a:defRPr/>
            </a:pPr>
            <a:endParaRPr lang="it-IT" dirty="0" smtClean="0">
              <a:latin typeface="Copperplate Gothic Bold" pitchFamily="34" charset="0"/>
            </a:endParaRPr>
          </a:p>
          <a:p>
            <a:pPr fontAlgn="auto">
              <a:spcAft>
                <a:spcPts val="0"/>
              </a:spcAft>
              <a:buFont typeface="Arial" pitchFamily="34" charset="0"/>
              <a:buNone/>
              <a:defRPr/>
            </a:pPr>
            <a:endParaRPr lang="it-IT" dirty="0" smtClean="0">
              <a:latin typeface="Copperplate Gothic Bold" pitchFamily="34" charset="0"/>
            </a:endParaRPr>
          </a:p>
          <a:p>
            <a:pPr fontAlgn="auto">
              <a:spcAft>
                <a:spcPts val="0"/>
              </a:spcAft>
              <a:buFont typeface="Arial" pitchFamily="34" charset="0"/>
              <a:buNone/>
              <a:defRPr/>
            </a:pPr>
            <a:endParaRPr lang="it-IT" dirty="0" smtClean="0">
              <a:latin typeface="Copperplate Gothic Bold" pitchFamily="34" charset="0"/>
            </a:endParaRPr>
          </a:p>
          <a:p>
            <a:pPr algn="ctr" fontAlgn="auto">
              <a:spcAft>
                <a:spcPts val="0"/>
              </a:spcAft>
              <a:buFont typeface="Arial" pitchFamily="34" charset="0"/>
              <a:buNone/>
              <a:defRPr/>
            </a:pPr>
            <a:r>
              <a:rPr lang="it-IT" sz="4300" dirty="0" smtClean="0">
                <a:latin typeface="Copperplate Gothic Bold" pitchFamily="34" charset="0"/>
              </a:rPr>
              <a:t>I CAMMINI E LE NUOVE VIE </a:t>
            </a:r>
            <a:r>
              <a:rPr lang="it-IT" sz="4300" dirty="0" err="1" smtClean="0">
                <a:latin typeface="Copperplate Gothic Bold" pitchFamily="34" charset="0"/>
              </a:rPr>
              <a:t>DI</a:t>
            </a:r>
            <a:r>
              <a:rPr lang="it-IT" sz="4300" dirty="0" smtClean="0">
                <a:latin typeface="Copperplate Gothic Bold" pitchFamily="34" charset="0"/>
              </a:rPr>
              <a:t> TURISMO RELIGIOSO</a:t>
            </a:r>
          </a:p>
          <a:p>
            <a:pPr fontAlgn="auto">
              <a:spcAft>
                <a:spcPts val="0"/>
              </a:spcAft>
              <a:buFont typeface="Arial" pitchFamily="34" charset="0"/>
              <a:buChar char="•"/>
              <a:defRPr/>
            </a:pPr>
            <a:endParaRPr lang="it-IT" dirty="0" smtClean="0"/>
          </a:p>
          <a:p>
            <a:pPr fontAlgn="auto">
              <a:spcAft>
                <a:spcPts val="0"/>
              </a:spcAft>
              <a:buFont typeface="Arial" pitchFamily="34" charset="0"/>
              <a:buChar char="•"/>
              <a:defRPr/>
            </a:pPr>
            <a:endParaRPr lang="it-IT" dirty="0" smtClean="0"/>
          </a:p>
          <a:p>
            <a:pPr fontAlgn="auto">
              <a:spcAft>
                <a:spcPts val="0"/>
              </a:spcAft>
              <a:buFont typeface="Arial" pitchFamily="34" charset="0"/>
              <a:buChar char="•"/>
              <a:defRPr/>
            </a:pPr>
            <a:endParaRPr lang="it-IT" dirty="0" smtClean="0"/>
          </a:p>
          <a:p>
            <a:pPr fontAlgn="auto">
              <a:spcAft>
                <a:spcPts val="0"/>
              </a:spcAft>
              <a:buFont typeface="Arial" pitchFamily="34" charset="0"/>
              <a:buChar char="•"/>
              <a:defRPr/>
            </a:pPr>
            <a:endParaRPr lang="it-IT" dirty="0" smtClean="0"/>
          </a:p>
          <a:p>
            <a:pPr fontAlgn="auto">
              <a:spcAft>
                <a:spcPts val="0"/>
              </a:spcAft>
              <a:buFont typeface="Arial" pitchFamily="34" charset="0"/>
              <a:buNone/>
              <a:defRPr/>
            </a:pPr>
            <a:r>
              <a:rPr lang="it-IT" dirty="0" smtClean="0"/>
              <a:t>					       Maurizio Arturo Boiocchi</a:t>
            </a:r>
          </a:p>
          <a:p>
            <a:pPr fontAlgn="auto">
              <a:spcAft>
                <a:spcPts val="0"/>
              </a:spcAft>
              <a:buFont typeface="Arial" pitchFamily="34" charset="0"/>
              <a:buNone/>
              <a:defRPr/>
            </a:pPr>
            <a:r>
              <a:rPr lang="it-IT" dirty="0" smtClean="0"/>
              <a:t>			Dottore di Ricerca Università IULM Milano</a:t>
            </a:r>
            <a:endParaRPr lang="it-IT"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egnaposto contenuto 2"/>
          <p:cNvSpPr>
            <a:spLocks noGrp="1"/>
          </p:cNvSpPr>
          <p:nvPr>
            <p:ph idx="1"/>
          </p:nvPr>
        </p:nvSpPr>
        <p:spPr>
          <a:xfrm>
            <a:off x="395288" y="333375"/>
            <a:ext cx="8229600" cy="6119813"/>
          </a:xfrm>
        </p:spPr>
        <p:txBody>
          <a:bodyPr/>
          <a:lstStyle/>
          <a:p>
            <a:pPr>
              <a:buFont typeface="Arial" charset="0"/>
              <a:buNone/>
            </a:pPr>
            <a:r>
              <a:rPr lang="it-IT" smtClean="0"/>
              <a:t>	</a:t>
            </a:r>
          </a:p>
          <a:p>
            <a:pPr>
              <a:buFont typeface="Arial" charset="0"/>
              <a:buNone/>
            </a:pPr>
            <a:r>
              <a:rPr lang="it-IT" sz="2800" smtClean="0"/>
              <a:t>	</a:t>
            </a:r>
          </a:p>
          <a:p>
            <a:pPr>
              <a:buFont typeface="Arial" charset="0"/>
              <a:buNone/>
            </a:pPr>
            <a:r>
              <a:rPr lang="it-IT" sz="2800" smtClean="0"/>
              <a:t>	Con riferimento alla domanda, le novità sono nate in seguito ai cambiamenti negli stili di vita e nei comportamenti d’acquisto, fra cui in primo luogo il </a:t>
            </a:r>
            <a:r>
              <a:rPr lang="it-IT" sz="2800" b="1" smtClean="0"/>
              <a:t>ritorno alla natura</a:t>
            </a:r>
            <a:r>
              <a:rPr lang="it-IT" sz="2800" smtClean="0"/>
              <a:t>, </a:t>
            </a:r>
            <a:r>
              <a:rPr lang="it-IT" sz="2800" b="1" smtClean="0"/>
              <a:t>la riscoperta della spiritualità</a:t>
            </a:r>
            <a:r>
              <a:rPr lang="it-IT" sz="2800" smtClean="0"/>
              <a:t>, la de­massificazione dei consumi, la ricerca del benessere psico-fisico, lo spostamento verso modelli più sobri di consumo, verso </a:t>
            </a:r>
            <a:r>
              <a:rPr lang="it-IT" sz="2800" b="1" smtClean="0"/>
              <a:t>vacanze esperienziali</a:t>
            </a:r>
            <a:r>
              <a:rPr lang="it-IT" sz="2800" smtClean="0"/>
              <a:t>, verso forme di turismo più attive dal punto di vista intellettuale, e verso nuovi tipi di turismo, quali le vacanze in mete di turismo </a:t>
            </a:r>
            <a:r>
              <a:rPr lang="it-IT" sz="2800" b="1" smtClean="0"/>
              <a:t>spirituale e culturale</a:t>
            </a:r>
            <a:r>
              <a:rPr lang="it-IT" sz="2800" smtClean="0"/>
              <a:t>.</a:t>
            </a:r>
          </a:p>
          <a:p>
            <a:endParaRPr lang="it-IT"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0"/>
            <a:ext cx="8229600" cy="6858000"/>
          </a:xfrm>
        </p:spPr>
        <p:txBody>
          <a:bodyPr rtlCol="0">
            <a:normAutofit fontScale="92500" lnSpcReduction="20000"/>
          </a:bodyPr>
          <a:lstStyle/>
          <a:p>
            <a:pPr algn="just" fontAlgn="auto">
              <a:spcAft>
                <a:spcPts val="0"/>
              </a:spcAft>
              <a:buFont typeface="Arial" pitchFamily="34" charset="0"/>
              <a:buNone/>
              <a:defRPr/>
            </a:pPr>
            <a:r>
              <a:rPr lang="it-IT" b="1" dirty="0" smtClean="0"/>
              <a:t>	</a:t>
            </a:r>
          </a:p>
          <a:p>
            <a:pPr algn="ctr" fontAlgn="auto">
              <a:spcAft>
                <a:spcPts val="0"/>
              </a:spcAft>
              <a:buFont typeface="Arial" pitchFamily="34" charset="0"/>
              <a:buNone/>
              <a:defRPr/>
            </a:pPr>
            <a:r>
              <a:rPr lang="it-IT" b="1" dirty="0" smtClean="0">
                <a:latin typeface="Copperplate Gothic Light" pitchFamily="34" charset="0"/>
              </a:rPr>
              <a:t>Le </a:t>
            </a:r>
            <a:r>
              <a:rPr lang="it-IT" b="1" dirty="0">
                <a:latin typeface="Copperplate Gothic Light" pitchFamily="34" charset="0"/>
              </a:rPr>
              <a:t>tematiche del progetto</a:t>
            </a:r>
            <a:r>
              <a:rPr lang="it-IT" b="1" dirty="0"/>
              <a:t>	</a:t>
            </a:r>
          </a:p>
          <a:p>
            <a:pPr algn="just" fontAlgn="auto">
              <a:spcAft>
                <a:spcPts val="0"/>
              </a:spcAft>
              <a:buFont typeface="Arial" pitchFamily="34" charset="0"/>
              <a:buNone/>
              <a:defRPr/>
            </a:pPr>
            <a:r>
              <a:rPr lang="it-IT" dirty="0" smtClean="0"/>
              <a:t>	Partendo </a:t>
            </a:r>
            <a:r>
              <a:rPr lang="it-IT" dirty="0"/>
              <a:t>dal presupposto che:</a:t>
            </a:r>
          </a:p>
          <a:p>
            <a:pPr algn="just" fontAlgn="auto">
              <a:spcAft>
                <a:spcPts val="0"/>
              </a:spcAft>
              <a:buFont typeface="Arial" pitchFamily="34" charset="0"/>
              <a:buChar char="•"/>
              <a:defRPr/>
            </a:pPr>
            <a:r>
              <a:rPr lang="it-IT" dirty="0"/>
              <a:t>Il </a:t>
            </a:r>
            <a:r>
              <a:rPr lang="it-IT" b="1" dirty="0"/>
              <a:t>cibo</a:t>
            </a:r>
            <a:r>
              <a:rPr lang="it-IT" dirty="0"/>
              <a:t> rappresenta una risorsa culturale importantissima, oltre ad essere nutrimento indispensabile per il corpo e strumento utile a conoscere la cultura che lo produce.</a:t>
            </a:r>
          </a:p>
          <a:p>
            <a:pPr algn="just" fontAlgn="auto">
              <a:spcAft>
                <a:spcPts val="0"/>
              </a:spcAft>
              <a:buFont typeface="Arial" pitchFamily="34" charset="0"/>
              <a:buChar char="•"/>
              <a:defRPr/>
            </a:pPr>
            <a:r>
              <a:rPr lang="it-IT" b="1" dirty="0"/>
              <a:t>Il territorio di Milano </a:t>
            </a:r>
            <a:r>
              <a:rPr lang="it-IT" dirty="0"/>
              <a:t>vanta antiche e rinomate tradizioni culinarie. I prodotti del territorio e le ricette più gustose sono a disposizione dei turisti nelle numerose aziende agrituristiche presenti sul territorio e che potrebbero specificatamente personalizzare in funzione della proposta progettuale.</a:t>
            </a:r>
          </a:p>
          <a:p>
            <a:pPr algn="just" fontAlgn="auto">
              <a:spcAft>
                <a:spcPts val="0"/>
              </a:spcAft>
              <a:buFont typeface="Arial" pitchFamily="34" charset="0"/>
              <a:buChar char="•"/>
              <a:defRPr/>
            </a:pPr>
            <a:r>
              <a:rPr lang="it-IT" dirty="0"/>
              <a:t>Il </a:t>
            </a:r>
            <a:r>
              <a:rPr lang="it-IT" b="1" dirty="0"/>
              <a:t>turismo religioso </a:t>
            </a:r>
            <a:r>
              <a:rPr lang="it-IT" dirty="0"/>
              <a:t>sta attraversando una fase di </a:t>
            </a:r>
            <a:r>
              <a:rPr lang="it-IT" dirty="0" smtClean="0"/>
              <a:t>grande espansione</a:t>
            </a:r>
            <a:endParaRPr lang="it-IT" dirty="0"/>
          </a:p>
          <a:p>
            <a:pPr algn="just" fontAlgn="auto">
              <a:spcAft>
                <a:spcPts val="0"/>
              </a:spcAft>
              <a:buFont typeface="Arial" pitchFamily="34" charset="0"/>
              <a:buChar char="•"/>
              <a:defRPr/>
            </a:pPr>
            <a:endParaRPr lang="it-IT"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052513"/>
            <a:ext cx="8229600" cy="5073650"/>
          </a:xfrm>
        </p:spPr>
        <p:txBody>
          <a:bodyPr rtlCol="0">
            <a:normAutofit fontScale="92500" lnSpcReduction="10000"/>
          </a:bodyPr>
          <a:lstStyle/>
          <a:p>
            <a:pPr algn="just" fontAlgn="auto">
              <a:spcAft>
                <a:spcPts val="0"/>
              </a:spcAft>
              <a:buFont typeface="Arial" pitchFamily="34" charset="0"/>
              <a:buChar char="•"/>
              <a:defRPr/>
            </a:pPr>
            <a:r>
              <a:rPr lang="it-IT" dirty="0"/>
              <a:t>La ricerca </a:t>
            </a:r>
            <a:r>
              <a:rPr lang="it-IT" b="1" dirty="0"/>
              <a:t>intima</a:t>
            </a:r>
            <a:r>
              <a:rPr lang="it-IT" dirty="0"/>
              <a:t> e </a:t>
            </a:r>
            <a:r>
              <a:rPr lang="it-IT" b="1" dirty="0"/>
              <a:t>spirituale</a:t>
            </a:r>
            <a:r>
              <a:rPr lang="it-IT" dirty="0"/>
              <a:t> che spinge il viaggiatore di fede a muoversi coincide con l’intento, da parte della Provincia di Milano, di valorizzare il grande patrimonio architettonico – religioso del territorio riguardante in particolare le splendide abbazie presenti a sud di Milano.</a:t>
            </a:r>
          </a:p>
          <a:p>
            <a:pPr algn="just" fontAlgn="auto">
              <a:spcAft>
                <a:spcPts val="0"/>
              </a:spcAft>
              <a:buFont typeface="Arial" pitchFamily="34" charset="0"/>
              <a:buChar char="•"/>
              <a:defRPr/>
            </a:pPr>
            <a:r>
              <a:rPr lang="it-IT" dirty="0"/>
              <a:t>Il Settore Turismo della Provincia di Milano ritiene quindi che questi due segmenti di promozione di differente prodotto turistico trovino un punto di fusione ideale nel territorio compreso tra il </a:t>
            </a:r>
            <a:r>
              <a:rPr lang="it-IT" b="1" dirty="0"/>
              <a:t>Parco del Ticino ed il Parco Agricolo Sud di Milano.</a:t>
            </a:r>
          </a:p>
          <a:p>
            <a:pPr algn="just" fontAlgn="auto">
              <a:spcAft>
                <a:spcPts val="0"/>
              </a:spcAft>
              <a:buFont typeface="Arial" pitchFamily="34" charset="0"/>
              <a:buChar char="•"/>
              <a:defRPr/>
            </a:pPr>
            <a:endParaRPr lang="it-IT"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9275"/>
            <a:ext cx="8229600" cy="5576888"/>
          </a:xfrm>
        </p:spPr>
        <p:txBody>
          <a:bodyPr rtlCol="0">
            <a:normAutofit fontScale="85000" lnSpcReduction="10000"/>
          </a:bodyPr>
          <a:lstStyle/>
          <a:p>
            <a:pPr algn="just" fontAlgn="auto">
              <a:spcAft>
                <a:spcPts val="0"/>
              </a:spcAft>
              <a:buFont typeface="Arial" pitchFamily="34" charset="0"/>
              <a:buNone/>
              <a:defRPr/>
            </a:pPr>
            <a:r>
              <a:rPr lang="it-IT" dirty="0" smtClean="0"/>
              <a:t>	Si </a:t>
            </a:r>
            <a:r>
              <a:rPr lang="it-IT" dirty="0"/>
              <a:t>è pensato infatti di valorizzare le splendide </a:t>
            </a:r>
            <a:r>
              <a:rPr lang="it-IT" b="1" dirty="0"/>
              <a:t>Abbazie</a:t>
            </a:r>
            <a:r>
              <a:rPr lang="it-IT" dirty="0"/>
              <a:t>, luoghi di </a:t>
            </a:r>
            <a:r>
              <a:rPr lang="it-IT" b="1" dirty="0"/>
              <a:t>fede</a:t>
            </a:r>
            <a:r>
              <a:rPr lang="it-IT" dirty="0"/>
              <a:t> e di </a:t>
            </a:r>
            <a:r>
              <a:rPr lang="it-IT" b="1" dirty="0"/>
              <a:t>preghiera</a:t>
            </a:r>
            <a:r>
              <a:rPr lang="it-IT" dirty="0"/>
              <a:t> ma anche capolavori architettonici ed artistici nonché centri di comunità monastiche che hanno avuto un ruolo determinante nello sviluppo agricolo di questa parte di territorio.</a:t>
            </a:r>
          </a:p>
          <a:p>
            <a:pPr algn="just" fontAlgn="auto">
              <a:spcAft>
                <a:spcPts val="0"/>
              </a:spcAft>
              <a:buFont typeface="Arial" pitchFamily="34" charset="0"/>
              <a:buNone/>
              <a:defRPr/>
            </a:pPr>
            <a:r>
              <a:rPr lang="it-IT" dirty="0" smtClean="0"/>
              <a:t>	Una </a:t>
            </a:r>
            <a:r>
              <a:rPr lang="it-IT" dirty="0"/>
              <a:t>presenza che ha disegnato a sud della città di Milano una economia quasi esclusivamente agricola. </a:t>
            </a:r>
          </a:p>
          <a:p>
            <a:pPr algn="just" fontAlgn="auto">
              <a:spcAft>
                <a:spcPts val="0"/>
              </a:spcAft>
              <a:buFont typeface="Arial" pitchFamily="34" charset="0"/>
              <a:buNone/>
              <a:defRPr/>
            </a:pPr>
            <a:r>
              <a:rPr lang="it-IT" dirty="0" smtClean="0"/>
              <a:t>	Grazie </a:t>
            </a:r>
            <a:r>
              <a:rPr lang="it-IT" dirty="0"/>
              <a:t>infatti alle </a:t>
            </a:r>
            <a:r>
              <a:rPr lang="it-IT" b="1" dirty="0"/>
              <a:t>congregazioni</a:t>
            </a:r>
            <a:r>
              <a:rPr lang="it-IT" dirty="0"/>
              <a:t> e al perfezionamento delle tecniche agricole negli anni si sono prosciugate paludi e rese produttive vaste aree del territorio.</a:t>
            </a:r>
          </a:p>
          <a:p>
            <a:pPr algn="just" fontAlgn="auto">
              <a:spcAft>
                <a:spcPts val="0"/>
              </a:spcAft>
              <a:buFont typeface="Arial" pitchFamily="34" charset="0"/>
              <a:buNone/>
              <a:defRPr/>
            </a:pPr>
            <a:r>
              <a:rPr lang="it-IT" dirty="0" smtClean="0"/>
              <a:t>	La </a:t>
            </a:r>
            <a:r>
              <a:rPr lang="it-IT" dirty="0"/>
              <a:t>fitta rete di canali, rogge e fiumi, sapientemente valorizzati e sfruttati, è stata la base per lo sviluppo agricolo di questa grande parte della provincia.</a:t>
            </a:r>
          </a:p>
          <a:p>
            <a:pPr fontAlgn="auto">
              <a:spcAft>
                <a:spcPts val="0"/>
              </a:spcAft>
              <a:buFont typeface="Arial" pitchFamily="34" charset="0"/>
              <a:buChar char="•"/>
              <a:defRPr/>
            </a:pPr>
            <a:endParaRPr lang="it-IT"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0"/>
            <a:ext cx="8229600" cy="6453188"/>
          </a:xfrm>
        </p:spPr>
        <p:txBody>
          <a:bodyPr rtlCol="0">
            <a:normAutofit fontScale="85000" lnSpcReduction="20000"/>
          </a:bodyPr>
          <a:lstStyle/>
          <a:p>
            <a:pPr fontAlgn="auto">
              <a:spcAft>
                <a:spcPts val="0"/>
              </a:spcAft>
              <a:buFont typeface="Arial" pitchFamily="34" charset="0"/>
              <a:buChar char="•"/>
              <a:defRPr/>
            </a:pPr>
            <a:endParaRPr lang="it-IT" b="1" dirty="0" smtClean="0"/>
          </a:p>
          <a:p>
            <a:pPr algn="ctr" fontAlgn="auto">
              <a:spcAft>
                <a:spcPts val="0"/>
              </a:spcAft>
              <a:buFont typeface="Arial" pitchFamily="34" charset="0"/>
              <a:buNone/>
              <a:defRPr/>
            </a:pPr>
            <a:r>
              <a:rPr lang="it-IT" b="1" dirty="0" smtClean="0">
                <a:latin typeface="Copperplate Gothic Light" pitchFamily="34" charset="0"/>
              </a:rPr>
              <a:t>	I </a:t>
            </a:r>
            <a:r>
              <a:rPr lang="it-IT" b="1" dirty="0">
                <a:latin typeface="Copperplate Gothic Light" pitchFamily="34" charset="0"/>
              </a:rPr>
              <a:t>contenuti del </a:t>
            </a:r>
            <a:r>
              <a:rPr lang="it-IT" b="1" dirty="0" smtClean="0">
                <a:latin typeface="Copperplate Gothic Light" pitchFamily="34" charset="0"/>
              </a:rPr>
              <a:t>progetto</a:t>
            </a:r>
          </a:p>
          <a:p>
            <a:pPr algn="ctr" fontAlgn="auto">
              <a:spcAft>
                <a:spcPts val="0"/>
              </a:spcAft>
              <a:buFont typeface="Arial" pitchFamily="34" charset="0"/>
              <a:buNone/>
              <a:defRPr/>
            </a:pPr>
            <a:endParaRPr lang="it-IT" dirty="0">
              <a:latin typeface="Copperplate Gothic Light" pitchFamily="34" charset="0"/>
            </a:endParaRPr>
          </a:p>
          <a:p>
            <a:pPr algn="just" fontAlgn="auto">
              <a:spcAft>
                <a:spcPts val="0"/>
              </a:spcAft>
              <a:buFont typeface="Arial" pitchFamily="34" charset="0"/>
              <a:buChar char="•"/>
              <a:defRPr/>
            </a:pPr>
            <a:r>
              <a:rPr lang="it-IT" dirty="0"/>
              <a:t>La valorizzazione delle Abbazie situate nel sud di Milano e le figure degli </a:t>
            </a:r>
            <a:r>
              <a:rPr lang="it-IT" b="1" dirty="0"/>
              <a:t>ordini monacali </a:t>
            </a:r>
            <a:r>
              <a:rPr lang="it-IT" dirty="0"/>
              <a:t>che le hanno costruite, sono l’elemento centrale nella realizzazione del progetto.</a:t>
            </a:r>
          </a:p>
          <a:p>
            <a:pPr algn="just" fontAlgn="auto">
              <a:spcAft>
                <a:spcPts val="0"/>
              </a:spcAft>
              <a:buFont typeface="Arial" pitchFamily="34" charset="0"/>
              <a:buChar char="•"/>
              <a:defRPr/>
            </a:pPr>
            <a:r>
              <a:rPr lang="it-IT" dirty="0"/>
              <a:t>Il Parco Agricolo Sud Milano è sicuramente, tra i Parchi regionali che insistono sul territorio della nostra provincia, quello che da più tempo assorbe le maggiori energie dell'istituzione provinciale.</a:t>
            </a:r>
            <a:br>
              <a:rPr lang="it-IT" dirty="0"/>
            </a:br>
            <a:r>
              <a:rPr lang="it-IT" dirty="0"/>
              <a:t/>
            </a:r>
            <a:br>
              <a:rPr lang="it-IT" dirty="0"/>
            </a:br>
            <a:r>
              <a:rPr lang="it-IT" dirty="0"/>
              <a:t>Il motivo di ciò non risiede solamente nel fatto che la Provincia risulta essere, secondo la l.r. n. 24/90, l'Ente Gestore del Parco stesso ma nella complessità e vastità di un progetto che interessa più della metà del territorio provinciale e </a:t>
            </a:r>
            <a:r>
              <a:rPr lang="it-IT" b="1" dirty="0"/>
              <a:t>sessantuno Comuni</a:t>
            </a:r>
            <a:r>
              <a:rPr lang="it-IT" dirty="0"/>
              <a:t>.</a:t>
            </a:r>
            <a:br>
              <a:rPr lang="it-IT" dirty="0"/>
            </a:br>
            <a:endParaRPr lang="it-IT"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0"/>
            <a:ext cx="8229600" cy="6858000"/>
          </a:xfrm>
        </p:spPr>
        <p:txBody>
          <a:bodyPr rtlCol="0">
            <a:normAutofit fontScale="92500" lnSpcReduction="20000"/>
          </a:bodyPr>
          <a:lstStyle/>
          <a:p>
            <a:pPr fontAlgn="auto">
              <a:spcAft>
                <a:spcPts val="0"/>
              </a:spcAft>
              <a:buFont typeface="Arial" pitchFamily="34" charset="0"/>
              <a:buNone/>
              <a:defRPr/>
            </a:pPr>
            <a:r>
              <a:rPr lang="it-IT" dirty="0" smtClean="0"/>
              <a:t>	</a:t>
            </a:r>
          </a:p>
          <a:p>
            <a:pPr algn="just" fontAlgn="auto">
              <a:spcAft>
                <a:spcPts val="0"/>
              </a:spcAft>
              <a:buFont typeface="Arial" pitchFamily="34" charset="0"/>
              <a:buNone/>
              <a:defRPr/>
            </a:pPr>
            <a:r>
              <a:rPr lang="it-IT" dirty="0" smtClean="0"/>
              <a:t>	</a:t>
            </a:r>
            <a:r>
              <a:rPr lang="it-IT" sz="3000" dirty="0" smtClean="0"/>
              <a:t>Un </a:t>
            </a:r>
            <a:r>
              <a:rPr lang="it-IT" sz="3000" dirty="0"/>
              <a:t>Parco che intreccia, in un'esperienza forse unica a livello europeo, motivi di salvaguardia e tutela del territorio con la difesa di una funzione economica come quella </a:t>
            </a:r>
            <a:r>
              <a:rPr lang="it-IT" sz="3000" b="1" dirty="0"/>
              <a:t>agricola</a:t>
            </a:r>
            <a:r>
              <a:rPr lang="it-IT" sz="3000" dirty="0"/>
              <a:t> che ha segnato la storia dello sviluppo economico di </a:t>
            </a:r>
            <a:r>
              <a:rPr lang="it-IT" sz="3000" dirty="0" smtClean="0"/>
              <a:t>quest'area.</a:t>
            </a:r>
          </a:p>
          <a:p>
            <a:pPr algn="just" fontAlgn="auto">
              <a:spcAft>
                <a:spcPts val="0"/>
              </a:spcAft>
              <a:buFont typeface="Arial" pitchFamily="34" charset="0"/>
              <a:buNone/>
              <a:defRPr/>
            </a:pPr>
            <a:r>
              <a:rPr lang="it-IT" sz="3000" dirty="0" smtClean="0"/>
              <a:t>	Un </a:t>
            </a:r>
            <a:r>
              <a:rPr lang="it-IT" sz="3000" dirty="0"/>
              <a:t>Parco che deve tenere conto di una </a:t>
            </a:r>
            <a:r>
              <a:rPr lang="it-IT" sz="3000" b="1" dirty="0"/>
              <a:t>domanda sociale</a:t>
            </a:r>
            <a:r>
              <a:rPr lang="it-IT" sz="3000" dirty="0"/>
              <a:t> sempre più ampia o alla ricerca di spazi aperti, fruibili e ricchi di significativi valori culturali, il tutto in un contesto di area metropolitana tra le più sviluppate </a:t>
            </a:r>
            <a:br>
              <a:rPr lang="it-IT" sz="3000" dirty="0"/>
            </a:br>
            <a:r>
              <a:rPr lang="it-IT" sz="3000" dirty="0"/>
              <a:t/>
            </a:r>
            <a:br>
              <a:rPr lang="it-IT" sz="3000" dirty="0"/>
            </a:br>
            <a:r>
              <a:rPr lang="it-IT" sz="3000" dirty="0"/>
              <a:t>Ci troviamo infatti in un territorio che già a partire dal </a:t>
            </a:r>
            <a:r>
              <a:rPr lang="it-IT" sz="3000" b="1" dirty="0"/>
              <a:t>Medio Evo </a:t>
            </a:r>
            <a:r>
              <a:rPr lang="it-IT" sz="3000" dirty="0"/>
              <a:t>ha visto l'uomo operare modificandone la qualità del paesaggio. </a:t>
            </a:r>
            <a:r>
              <a:rPr lang="it-IT" sz="3000" b="1" dirty="0"/>
              <a:t>"Un paesaggio costruito" </a:t>
            </a:r>
            <a:r>
              <a:rPr lang="it-IT" sz="3000" dirty="0"/>
              <a:t>come scriveva il Cattaneo, a cominciare dalle opere idrauliche e dall'utilizzo </a:t>
            </a:r>
            <a:r>
              <a:rPr lang="it-IT" sz="3000" dirty="0" smtClean="0"/>
              <a:t>della “ risorsa” acqua. </a:t>
            </a:r>
            <a:endParaRPr lang="it-IT" sz="3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288" y="1196975"/>
            <a:ext cx="8229600" cy="4525963"/>
          </a:xfrm>
        </p:spPr>
        <p:txBody>
          <a:bodyPr rtlCol="0">
            <a:normAutofit fontScale="92500" lnSpcReduction="20000"/>
          </a:bodyPr>
          <a:lstStyle/>
          <a:p>
            <a:pPr algn="just" fontAlgn="auto">
              <a:spcAft>
                <a:spcPts val="0"/>
              </a:spcAft>
              <a:buFont typeface="Arial" pitchFamily="34" charset="0"/>
              <a:buNone/>
              <a:defRPr/>
            </a:pPr>
            <a:r>
              <a:rPr lang="it-IT" dirty="0" smtClean="0"/>
              <a:t>	</a:t>
            </a:r>
            <a:r>
              <a:rPr lang="it-IT" b="1" dirty="0" smtClean="0"/>
              <a:t>L'opera dell'uomo </a:t>
            </a:r>
            <a:r>
              <a:rPr lang="it-IT" dirty="0" smtClean="0"/>
              <a:t>tenacemente, costantemente si è sforzata di regolare e modellare il corso delle acque valorizzandone il suo utilizzo a fini militari, agricoli, di vie di commercio e di traffico.</a:t>
            </a:r>
            <a:br>
              <a:rPr lang="it-IT" dirty="0" smtClean="0"/>
            </a:br>
            <a:r>
              <a:rPr lang="it-IT" dirty="0" smtClean="0"/>
              <a:t/>
            </a:r>
            <a:br>
              <a:rPr lang="it-IT" dirty="0" smtClean="0"/>
            </a:br>
            <a:r>
              <a:rPr lang="it-IT" dirty="0" smtClean="0"/>
              <a:t>Nel corso dei secoli il territorio si è andato organizzando attorno a questa risorsa primaria: in principio furono le </a:t>
            </a:r>
            <a:r>
              <a:rPr lang="it-IT" b="1" dirty="0" smtClean="0"/>
              <a:t>Abbazie </a:t>
            </a:r>
            <a:r>
              <a:rPr lang="it-IT" dirty="0" smtClean="0"/>
              <a:t>(</a:t>
            </a:r>
            <a:r>
              <a:rPr lang="it-IT" b="1" dirty="0" smtClean="0"/>
              <a:t>Chiaravalle, Mirasole, Viboldone</a:t>
            </a:r>
            <a:r>
              <a:rPr lang="it-IT" dirty="0" smtClean="0"/>
              <a:t>), poi vennero i castelli (Rocca </a:t>
            </a:r>
            <a:r>
              <a:rPr lang="it-IT" dirty="0" err="1" smtClean="0"/>
              <a:t>Brivio</a:t>
            </a:r>
            <a:r>
              <a:rPr lang="it-IT" dirty="0" smtClean="0"/>
              <a:t>, </a:t>
            </a:r>
            <a:r>
              <a:rPr lang="it-IT" dirty="0" err="1" smtClean="0"/>
              <a:t>Melegnano</a:t>
            </a:r>
            <a:r>
              <a:rPr lang="it-IT" dirty="0" smtClean="0"/>
              <a:t>, </a:t>
            </a:r>
            <a:r>
              <a:rPr lang="it-IT" dirty="0" err="1" smtClean="0"/>
              <a:t>Bussero</a:t>
            </a:r>
            <a:r>
              <a:rPr lang="it-IT" dirty="0" smtClean="0"/>
              <a:t>, </a:t>
            </a:r>
            <a:r>
              <a:rPr lang="it-IT" dirty="0" err="1" smtClean="0"/>
              <a:t>Cusago</a:t>
            </a:r>
            <a:r>
              <a:rPr lang="it-IT" dirty="0" smtClean="0"/>
              <a:t>), in epoche più recenti Ville e Cascine.</a:t>
            </a:r>
          </a:p>
          <a:p>
            <a:pPr fontAlgn="auto">
              <a:spcAft>
                <a:spcPts val="0"/>
              </a:spcAft>
              <a:buFont typeface="Arial" pitchFamily="34" charset="0"/>
              <a:buChar char="•"/>
              <a:defRPr/>
            </a:pPr>
            <a:endParaRPr lang="it-IT"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2"/>
          <p:cNvPicPr>
            <a:picLocks noGrp="1" noChangeAspect="1" noChangeArrowheads="1"/>
          </p:cNvPicPr>
          <p:nvPr>
            <p:ph idx="1"/>
          </p:nvPr>
        </p:nvPicPr>
        <p:blipFill>
          <a:blip r:embed="rId2"/>
          <a:srcRect t="27603" r="1752" b="11671"/>
          <a:stretch>
            <a:fillRect/>
          </a:stretch>
        </p:blipFill>
        <p:spPr>
          <a:xfrm>
            <a:off x="0" y="2276475"/>
            <a:ext cx="9144000" cy="3168650"/>
          </a:xfrm>
        </p:spPr>
      </p:pic>
      <p:sp>
        <p:nvSpPr>
          <p:cNvPr id="29698" name="CasellaDiTesto 4"/>
          <p:cNvSpPr txBox="1">
            <a:spLocks noChangeArrowheads="1"/>
          </p:cNvSpPr>
          <p:nvPr/>
        </p:nvSpPr>
        <p:spPr bwMode="auto">
          <a:xfrm>
            <a:off x="1116013" y="620713"/>
            <a:ext cx="7056437" cy="523875"/>
          </a:xfrm>
          <a:prstGeom prst="rect">
            <a:avLst/>
          </a:prstGeom>
          <a:noFill/>
          <a:ln w="9525">
            <a:noFill/>
            <a:miter lim="800000"/>
            <a:headEnd/>
            <a:tailEnd/>
          </a:ln>
        </p:spPr>
        <p:txBody>
          <a:bodyPr>
            <a:spAutoFit/>
          </a:bodyPr>
          <a:lstStyle/>
          <a:p>
            <a:r>
              <a:rPr lang="it-IT" sz="2800">
                <a:latin typeface="Copperplate Gothic Bold" pitchFamily="34" charset="0"/>
              </a:rPr>
              <a:t>IL TERRITORIO A SUD DI MILANO</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olo 1"/>
          <p:cNvSpPr>
            <a:spLocks noGrp="1"/>
          </p:cNvSpPr>
          <p:nvPr>
            <p:ph type="title"/>
          </p:nvPr>
        </p:nvSpPr>
        <p:spPr/>
        <p:txBody>
          <a:bodyPr/>
          <a:lstStyle/>
          <a:p>
            <a:r>
              <a:rPr lang="it-IT" sz="3200" b="1" smtClean="0">
                <a:latin typeface="Copperplate Gothic Light" pitchFamily="34" charset="0"/>
              </a:rPr>
              <a:t>Abbazia di Monluè</a:t>
            </a:r>
          </a:p>
        </p:txBody>
      </p:sp>
      <p:pic>
        <p:nvPicPr>
          <p:cNvPr id="30722" name="Picture 2" descr="http://www.viboldone.it/viboldone/molue.jpg"/>
          <p:cNvPicPr>
            <a:picLocks noChangeAspect="1" noChangeArrowheads="1"/>
          </p:cNvPicPr>
          <p:nvPr/>
        </p:nvPicPr>
        <p:blipFill>
          <a:blip r:embed="rId2"/>
          <a:srcRect/>
          <a:stretch>
            <a:fillRect/>
          </a:stretch>
        </p:blipFill>
        <p:spPr bwMode="auto">
          <a:xfrm>
            <a:off x="3059113" y="2133600"/>
            <a:ext cx="2592387" cy="3730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egnaposto contenuto 2"/>
          <p:cNvSpPr>
            <a:spLocks noGrp="1"/>
          </p:cNvSpPr>
          <p:nvPr>
            <p:ph idx="1"/>
          </p:nvPr>
        </p:nvSpPr>
        <p:spPr>
          <a:xfrm>
            <a:off x="457200" y="836613"/>
            <a:ext cx="8229600" cy="5289550"/>
          </a:xfrm>
        </p:spPr>
        <p:txBody>
          <a:bodyPr/>
          <a:lstStyle/>
          <a:p>
            <a:pPr algn="ctr">
              <a:buFont typeface="Arial" charset="0"/>
              <a:buNone/>
            </a:pPr>
            <a:r>
              <a:rPr lang="it-IT" b="1" smtClean="0">
                <a:latin typeface="Copperplate Gothic Light" pitchFamily="34" charset="0"/>
              </a:rPr>
              <a:t>Abbazia di Chiaravalle</a:t>
            </a:r>
          </a:p>
          <a:p>
            <a:endParaRPr lang="it-IT" smtClean="0"/>
          </a:p>
        </p:txBody>
      </p:sp>
      <p:pic>
        <p:nvPicPr>
          <p:cNvPr id="31746" name="Picture 1" descr="C:\Documents and Settings\M.Boiocchi\Desktop\CAMPOBASSO GMT\chiaravalle 2.jpg"/>
          <p:cNvPicPr>
            <a:picLocks noChangeAspect="1" noChangeArrowheads="1"/>
          </p:cNvPicPr>
          <p:nvPr/>
        </p:nvPicPr>
        <p:blipFill>
          <a:blip r:embed="rId2"/>
          <a:srcRect/>
          <a:stretch>
            <a:fillRect/>
          </a:stretch>
        </p:blipFill>
        <p:spPr bwMode="auto">
          <a:xfrm>
            <a:off x="2268538" y="2276475"/>
            <a:ext cx="4197350" cy="3144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olo 1"/>
          <p:cNvSpPr>
            <a:spLocks noGrp="1"/>
          </p:cNvSpPr>
          <p:nvPr>
            <p:ph type="ctrTitle"/>
          </p:nvPr>
        </p:nvSpPr>
        <p:spPr>
          <a:xfrm>
            <a:off x="685800" y="476250"/>
            <a:ext cx="7772400" cy="2447925"/>
          </a:xfrm>
        </p:spPr>
        <p:txBody>
          <a:bodyPr/>
          <a:lstStyle/>
          <a:p>
            <a:r>
              <a:rPr lang="it-IT" b="1" smtClean="0">
                <a:latin typeface="Copperplate Gothic Light" pitchFamily="34" charset="0"/>
              </a:rPr>
              <a:t>La strada delle abbazie</a:t>
            </a:r>
          </a:p>
        </p:txBody>
      </p:sp>
      <p:pic>
        <p:nvPicPr>
          <p:cNvPr id="14338" name="Picture 2" descr="C:\Documents and Settings\M.Boiocchi\Desktop\CAMPOBASSO GMT\chiaravalle 3.jpg"/>
          <p:cNvPicPr>
            <a:picLocks noChangeAspect="1" noChangeArrowheads="1"/>
          </p:cNvPicPr>
          <p:nvPr/>
        </p:nvPicPr>
        <p:blipFill>
          <a:blip r:embed="rId2"/>
          <a:srcRect/>
          <a:stretch>
            <a:fillRect/>
          </a:stretch>
        </p:blipFill>
        <p:spPr bwMode="auto">
          <a:xfrm>
            <a:off x="2700338" y="2924175"/>
            <a:ext cx="3427412" cy="2568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olo 1"/>
          <p:cNvSpPr>
            <a:spLocks noGrp="1"/>
          </p:cNvSpPr>
          <p:nvPr>
            <p:ph type="title"/>
          </p:nvPr>
        </p:nvSpPr>
        <p:spPr/>
        <p:txBody>
          <a:bodyPr/>
          <a:lstStyle/>
          <a:p>
            <a:r>
              <a:rPr lang="it-IT" sz="3200" b="1" smtClean="0">
                <a:latin typeface="Copperplate Gothic Light" pitchFamily="34" charset="0"/>
              </a:rPr>
              <a:t>ABBAZIA DI VIZZOLO PREDABISSI</a:t>
            </a:r>
          </a:p>
        </p:txBody>
      </p:sp>
      <p:pic>
        <p:nvPicPr>
          <p:cNvPr id="32770" name="Picture 2" descr="http://www.comune.vizzolopredabissi.mi.it/includes/thumbnail.aspx?ForceAspect=false&amp;Height=200&amp;Width=150&amp;image=/allegati/IMG_112_527%5Ebasilica.jpg"/>
          <p:cNvPicPr>
            <a:picLocks noChangeAspect="1" noChangeArrowheads="1"/>
          </p:cNvPicPr>
          <p:nvPr/>
        </p:nvPicPr>
        <p:blipFill>
          <a:blip r:embed="rId2"/>
          <a:srcRect/>
          <a:stretch>
            <a:fillRect/>
          </a:stretch>
        </p:blipFill>
        <p:spPr bwMode="auto">
          <a:xfrm>
            <a:off x="2627313" y="2492375"/>
            <a:ext cx="3937000" cy="2940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egnaposto contenuto 2"/>
          <p:cNvSpPr>
            <a:spLocks noGrp="1"/>
          </p:cNvSpPr>
          <p:nvPr>
            <p:ph idx="1"/>
          </p:nvPr>
        </p:nvSpPr>
        <p:spPr>
          <a:xfrm>
            <a:off x="457200" y="549275"/>
            <a:ext cx="8229600" cy="5576888"/>
          </a:xfrm>
        </p:spPr>
        <p:txBody>
          <a:bodyPr/>
          <a:lstStyle/>
          <a:p>
            <a:pPr algn="ctr">
              <a:buFont typeface="Arial" charset="0"/>
              <a:buNone/>
            </a:pPr>
            <a:r>
              <a:rPr lang="it-IT" b="1" smtClean="0">
                <a:latin typeface="Copperplate Gothic Light" pitchFamily="34" charset="0"/>
              </a:rPr>
              <a:t>Abbazia di Viboldone</a:t>
            </a:r>
            <a:endParaRPr lang="it-IT" smtClean="0">
              <a:latin typeface="Copperplate Gothic Light" pitchFamily="34" charset="0"/>
            </a:endParaRPr>
          </a:p>
          <a:p>
            <a:endParaRPr lang="it-IT" smtClean="0"/>
          </a:p>
        </p:txBody>
      </p:sp>
      <p:pic>
        <p:nvPicPr>
          <p:cNvPr id="33794" name="Picture 2" descr="http://umsoi.org/wp-content/uploads/2010/02/Abbazia-di-Viboldone-.JPG"/>
          <p:cNvPicPr>
            <a:picLocks noChangeAspect="1" noChangeArrowheads="1"/>
          </p:cNvPicPr>
          <p:nvPr/>
        </p:nvPicPr>
        <p:blipFill>
          <a:blip r:embed="rId2"/>
          <a:srcRect/>
          <a:stretch>
            <a:fillRect/>
          </a:stretch>
        </p:blipFill>
        <p:spPr bwMode="auto">
          <a:xfrm>
            <a:off x="2771775" y="2492375"/>
            <a:ext cx="3810000" cy="2857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egnaposto contenuto 2"/>
          <p:cNvSpPr>
            <a:spLocks noGrp="1"/>
          </p:cNvSpPr>
          <p:nvPr>
            <p:ph idx="1"/>
          </p:nvPr>
        </p:nvSpPr>
        <p:spPr>
          <a:xfrm>
            <a:off x="457200" y="1052513"/>
            <a:ext cx="8229600" cy="5073650"/>
          </a:xfrm>
        </p:spPr>
        <p:txBody>
          <a:bodyPr/>
          <a:lstStyle/>
          <a:p>
            <a:pPr algn="ctr">
              <a:buFont typeface="Arial" charset="0"/>
              <a:buNone/>
            </a:pPr>
            <a:r>
              <a:rPr lang="it-IT" b="1" smtClean="0">
                <a:latin typeface="Copperplate Gothic Light" pitchFamily="34" charset="0"/>
              </a:rPr>
              <a:t>Abbazia di Mirasole</a:t>
            </a:r>
          </a:p>
          <a:p>
            <a:endParaRPr lang="it-IT" smtClean="0"/>
          </a:p>
        </p:txBody>
      </p:sp>
      <p:pic>
        <p:nvPicPr>
          <p:cNvPr id="34818" name="Picture 2" descr="http://www.turismo.milano.it/wps/wcm/connect/67fbcf804020b918964e97377266ae01/114_ALI_200909_0441_355_265.jpg?MOD=AJPERES&amp;lmod=301420427"/>
          <p:cNvPicPr>
            <a:picLocks noChangeAspect="1" noChangeArrowheads="1"/>
          </p:cNvPicPr>
          <p:nvPr/>
        </p:nvPicPr>
        <p:blipFill>
          <a:blip r:embed="rId2"/>
          <a:srcRect/>
          <a:stretch>
            <a:fillRect/>
          </a:stretch>
        </p:blipFill>
        <p:spPr bwMode="auto">
          <a:xfrm>
            <a:off x="2916238" y="2708275"/>
            <a:ext cx="3381375" cy="2524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2" descr="C:\Documents and Settings\M.Boiocchi\Desktop\CAMPOBASSO GMT\MORIMONDO 2.jpg"/>
          <p:cNvPicPr>
            <a:picLocks noGrp="1" noChangeAspect="1" noChangeArrowheads="1"/>
          </p:cNvPicPr>
          <p:nvPr>
            <p:ph idx="1"/>
          </p:nvPr>
        </p:nvPicPr>
        <p:blipFill>
          <a:blip r:embed="rId2"/>
          <a:srcRect/>
          <a:stretch>
            <a:fillRect/>
          </a:stretch>
        </p:blipFill>
        <p:spPr>
          <a:xfrm>
            <a:off x="2627313" y="2420938"/>
            <a:ext cx="4117975" cy="2740025"/>
          </a:xfrm>
        </p:spPr>
      </p:pic>
      <p:sp>
        <p:nvSpPr>
          <p:cNvPr id="35842" name="CasellaDiTesto 2"/>
          <p:cNvSpPr txBox="1">
            <a:spLocks noChangeArrowheads="1"/>
          </p:cNvSpPr>
          <p:nvPr/>
        </p:nvSpPr>
        <p:spPr bwMode="auto">
          <a:xfrm>
            <a:off x="1908175" y="765175"/>
            <a:ext cx="5903913" cy="584200"/>
          </a:xfrm>
          <a:prstGeom prst="rect">
            <a:avLst/>
          </a:prstGeom>
          <a:noFill/>
          <a:ln w="9525">
            <a:noFill/>
            <a:miter lim="800000"/>
            <a:headEnd/>
            <a:tailEnd/>
          </a:ln>
        </p:spPr>
        <p:txBody>
          <a:bodyPr>
            <a:spAutoFit/>
          </a:bodyPr>
          <a:lstStyle/>
          <a:p>
            <a:r>
              <a:rPr lang="it-IT" sz="3200" b="1">
                <a:latin typeface="Copperplate Gothic Light" pitchFamily="34" charset="0"/>
              </a:rPr>
              <a:t>ABBAZIA DI MORIMONDO</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olo 1"/>
          <p:cNvSpPr>
            <a:spLocks noGrp="1"/>
          </p:cNvSpPr>
          <p:nvPr>
            <p:ph type="title"/>
          </p:nvPr>
        </p:nvSpPr>
        <p:spPr/>
        <p:txBody>
          <a:bodyPr/>
          <a:lstStyle/>
          <a:p>
            <a:r>
              <a:rPr lang="it-IT" sz="3200" b="1" smtClean="0">
                <a:latin typeface="Copperplate Gothic Light" pitchFamily="34" charset="0"/>
              </a:rPr>
              <a:t>ABBAZIA DI SAN PIETRO IN GESSATE</a:t>
            </a:r>
          </a:p>
        </p:txBody>
      </p:sp>
      <p:pic>
        <p:nvPicPr>
          <p:cNvPr id="36866" name="Picture 2" descr="http://www.arte.it/foto/orig/18/2817-San_Pietro_in_Gessate_-_Facciata.jpg"/>
          <p:cNvPicPr>
            <a:picLocks noChangeAspect="1" noChangeArrowheads="1"/>
          </p:cNvPicPr>
          <p:nvPr/>
        </p:nvPicPr>
        <p:blipFill>
          <a:blip r:embed="rId2"/>
          <a:srcRect/>
          <a:stretch>
            <a:fillRect/>
          </a:stretch>
        </p:blipFill>
        <p:spPr bwMode="auto">
          <a:xfrm>
            <a:off x="2411413" y="2276475"/>
            <a:ext cx="4257675" cy="3152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20713"/>
            <a:ext cx="8229600" cy="5505450"/>
          </a:xfrm>
        </p:spPr>
        <p:txBody>
          <a:bodyPr rtlCol="0">
            <a:normAutofit fontScale="85000" lnSpcReduction="10000"/>
          </a:bodyPr>
          <a:lstStyle/>
          <a:p>
            <a:pPr algn="ctr" fontAlgn="auto">
              <a:spcAft>
                <a:spcPts val="0"/>
              </a:spcAft>
              <a:buFont typeface="Arial" pitchFamily="34" charset="0"/>
              <a:buNone/>
              <a:defRPr/>
            </a:pPr>
            <a:r>
              <a:rPr lang="it-IT" dirty="0" smtClean="0">
                <a:latin typeface="Copperplate Gothic Bold" pitchFamily="34" charset="0"/>
              </a:rPr>
              <a:t>Premessa</a:t>
            </a:r>
          </a:p>
          <a:p>
            <a:pPr algn="ctr" fontAlgn="auto">
              <a:spcAft>
                <a:spcPts val="0"/>
              </a:spcAft>
              <a:buFont typeface="Arial" pitchFamily="34" charset="0"/>
              <a:buNone/>
              <a:defRPr/>
            </a:pPr>
            <a:endParaRPr lang="it-IT" dirty="0"/>
          </a:p>
          <a:p>
            <a:pPr algn="just" fontAlgn="auto">
              <a:spcAft>
                <a:spcPts val="0"/>
              </a:spcAft>
              <a:buFont typeface="Arial" pitchFamily="34" charset="0"/>
              <a:buNone/>
              <a:defRPr/>
            </a:pPr>
            <a:r>
              <a:rPr lang="it-IT" dirty="0" smtClean="0"/>
              <a:t>	In </a:t>
            </a:r>
            <a:r>
              <a:rPr lang="it-IT" dirty="0"/>
              <a:t>previsione di </a:t>
            </a:r>
            <a:r>
              <a:rPr lang="it-IT" b="1" dirty="0"/>
              <a:t>Expo 2015</a:t>
            </a:r>
            <a:r>
              <a:rPr lang="it-IT" dirty="0"/>
              <a:t>, il cui tema è “</a:t>
            </a:r>
            <a:r>
              <a:rPr lang="it-IT" b="1" dirty="0" err="1"/>
              <a:t>Feeding</a:t>
            </a:r>
            <a:r>
              <a:rPr lang="it-IT" b="1" dirty="0"/>
              <a:t> the </a:t>
            </a:r>
            <a:r>
              <a:rPr lang="it-IT" b="1" dirty="0" err="1"/>
              <a:t>planet–</a:t>
            </a:r>
            <a:r>
              <a:rPr lang="it-IT" b="1" dirty="0"/>
              <a:t> nutrire il pianeta</a:t>
            </a:r>
            <a:r>
              <a:rPr lang="it-IT" dirty="0"/>
              <a:t>”, </a:t>
            </a:r>
            <a:r>
              <a:rPr lang="it-IT" dirty="0" smtClean="0"/>
              <a:t>si è proposto </a:t>
            </a:r>
            <a:r>
              <a:rPr lang="it-IT" dirty="0"/>
              <a:t>un progetto di promozione turistica di tipo esperienziale sostenibile in un nuovo segmento di promozione culturale in cui il turismo enogastronomico si intreccia con quello religioso, con particolare riferimento alla scelta voluta dal </a:t>
            </a:r>
            <a:r>
              <a:rPr lang="it-IT" b="1" dirty="0"/>
              <a:t>Consiglio d’Europa </a:t>
            </a:r>
            <a:r>
              <a:rPr lang="it-IT" dirty="0"/>
              <a:t>tendente alla valorizzazione della ricerca di identità culturale e proposto con la scelta di promuovere il programma degli </a:t>
            </a:r>
            <a:r>
              <a:rPr lang="it-IT" b="1" dirty="0"/>
              <a:t>Itinerari Culturali Europei </a:t>
            </a:r>
            <a:r>
              <a:rPr lang="it-IT" dirty="0"/>
              <a:t>con il chiaro obiettivo di rendere più visibile e di far vivere ai cittadini europei la loro comune identità culturale.</a:t>
            </a:r>
          </a:p>
          <a:p>
            <a:pPr fontAlgn="auto">
              <a:spcAft>
                <a:spcPts val="0"/>
              </a:spcAft>
              <a:buFont typeface="Arial" pitchFamily="34" charset="0"/>
              <a:buChar char="•"/>
              <a:defRPr/>
            </a:pPr>
            <a:endParaRPr lang="it-IT"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92150"/>
            <a:ext cx="8229600" cy="5434013"/>
          </a:xfrm>
        </p:spPr>
        <p:txBody>
          <a:bodyPr rtlCol="0">
            <a:normAutofit fontScale="92500" lnSpcReduction="20000"/>
          </a:bodyPr>
          <a:lstStyle/>
          <a:p>
            <a:pPr algn="just" fontAlgn="auto">
              <a:spcAft>
                <a:spcPts val="0"/>
              </a:spcAft>
              <a:buFont typeface="Arial" pitchFamily="34" charset="0"/>
              <a:buNone/>
              <a:defRPr/>
            </a:pPr>
            <a:r>
              <a:rPr lang="it-IT" dirty="0" smtClean="0"/>
              <a:t>	</a:t>
            </a:r>
            <a:r>
              <a:rPr lang="it-IT" sz="3000" dirty="0" smtClean="0"/>
              <a:t>In </a:t>
            </a:r>
            <a:r>
              <a:rPr lang="it-IT" sz="3000" dirty="0"/>
              <a:t>detto contesto ritroviamo quindi, secondo le indicazioni del Consiglio d’Europa, un’area di interesse relativa a </a:t>
            </a:r>
            <a:r>
              <a:rPr lang="it-IT" sz="3000" b="1" dirty="0"/>
              <a:t>6 grandi temi di itinerari </a:t>
            </a:r>
            <a:r>
              <a:rPr lang="it-IT" sz="3000" dirty="0"/>
              <a:t>uno dei quali riguarda i </a:t>
            </a:r>
            <a:r>
              <a:rPr lang="it-IT" sz="3000" b="1" dirty="0"/>
              <a:t>“Pellegrini, monaci e mastri costruttori”</a:t>
            </a:r>
            <a:r>
              <a:rPr lang="it-IT" sz="3000" dirty="0"/>
              <a:t>, dove sono messi a confronto quanti hanno contribuito a diffondere e costituire i luoghi della religione a livello europeo, e che trovano una perfetta corrispondenza con l’area territoriale posta a </a:t>
            </a:r>
            <a:r>
              <a:rPr lang="it-IT" sz="3000" b="1" dirty="0"/>
              <a:t>Sud di Milano.</a:t>
            </a:r>
          </a:p>
          <a:p>
            <a:pPr algn="just" fontAlgn="auto">
              <a:spcAft>
                <a:spcPts val="0"/>
              </a:spcAft>
              <a:buFont typeface="Arial" pitchFamily="34" charset="0"/>
              <a:buNone/>
              <a:defRPr/>
            </a:pPr>
            <a:r>
              <a:rPr lang="it-IT" sz="3000" dirty="0" smtClean="0"/>
              <a:t>	Si cercherà quindi </a:t>
            </a:r>
            <a:r>
              <a:rPr lang="it-IT" sz="3000" dirty="0"/>
              <a:t>di valorizzare al meglio le potenzialità dell’area di nostro interesse connotandola nell’ambito di quella che potremmo definire come un’offerta di attrazione </a:t>
            </a:r>
            <a:r>
              <a:rPr lang="it-IT" sz="3000" b="1" dirty="0"/>
              <a:t>turistico/religioso/culturale/enogastronomica di tipo esperienziale sostenibile.</a:t>
            </a:r>
          </a:p>
          <a:p>
            <a:pPr algn="just" fontAlgn="auto">
              <a:spcAft>
                <a:spcPts val="0"/>
              </a:spcAft>
              <a:buFont typeface="Arial" pitchFamily="34" charset="0"/>
              <a:buChar char="•"/>
              <a:defRPr/>
            </a:pPr>
            <a:endParaRPr lang="it-IT" sz="3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288" y="404813"/>
            <a:ext cx="8229600" cy="5976937"/>
          </a:xfrm>
        </p:spPr>
        <p:txBody>
          <a:bodyPr rtlCol="0">
            <a:normAutofit fontScale="92500" lnSpcReduction="20000"/>
          </a:bodyPr>
          <a:lstStyle/>
          <a:p>
            <a:pPr fontAlgn="auto">
              <a:spcAft>
                <a:spcPts val="0"/>
              </a:spcAft>
              <a:buFont typeface="Arial" pitchFamily="34" charset="0"/>
              <a:buChar char="•"/>
              <a:defRPr/>
            </a:pPr>
            <a:endParaRPr lang="it-IT" dirty="0" smtClean="0"/>
          </a:p>
          <a:p>
            <a:pPr algn="just" fontAlgn="auto">
              <a:spcAft>
                <a:spcPts val="0"/>
              </a:spcAft>
              <a:buFont typeface="Arial" pitchFamily="34" charset="0"/>
              <a:buNone/>
              <a:defRPr/>
            </a:pPr>
            <a:r>
              <a:rPr lang="it-IT" dirty="0"/>
              <a:t>	</a:t>
            </a:r>
            <a:endParaRPr lang="it-IT" dirty="0" smtClean="0"/>
          </a:p>
          <a:p>
            <a:pPr algn="just" fontAlgn="auto">
              <a:spcAft>
                <a:spcPts val="0"/>
              </a:spcAft>
              <a:buFont typeface="Arial" pitchFamily="34" charset="0"/>
              <a:buNone/>
              <a:defRPr/>
            </a:pPr>
            <a:r>
              <a:rPr lang="it-IT" dirty="0"/>
              <a:t>	</a:t>
            </a:r>
            <a:r>
              <a:rPr lang="it-IT" dirty="0" smtClean="0"/>
              <a:t>Il </a:t>
            </a:r>
            <a:r>
              <a:rPr lang="it-IT" dirty="0"/>
              <a:t>progetto ha tra i suoi obiettivi sia quello di incentivare il </a:t>
            </a:r>
            <a:r>
              <a:rPr lang="it-IT" b="1" dirty="0"/>
              <a:t>turismo religioso</a:t>
            </a:r>
            <a:r>
              <a:rPr lang="it-IT" dirty="0"/>
              <a:t>, sia quello di promuovere le </a:t>
            </a:r>
            <a:r>
              <a:rPr lang="it-IT" b="1" dirty="0"/>
              <a:t>abbazie</a:t>
            </a:r>
            <a:r>
              <a:rPr lang="it-IT" dirty="0"/>
              <a:t> nel contesto delle azioni per lo sviluppo europeo attraverso un approccio integrato, rapportandosi con le altre risorse ed iniziative proprie dei territori di riferimento, sia infine quello di creare una connessione tra il </a:t>
            </a:r>
            <a:r>
              <a:rPr lang="it-IT" b="1" dirty="0"/>
              <a:t>mondo laico e religioso </a:t>
            </a:r>
            <a:r>
              <a:rPr lang="it-IT" dirty="0"/>
              <a:t>passando attraverso l’offerta dei prodotti agricoli tipici di questa terra che verranno sapientemente proposti nell’ambito di una valorizzazione eno – gastronomica di livello qualitativo </a:t>
            </a:r>
            <a:r>
              <a:rPr lang="it-IT" b="1" dirty="0"/>
              <a:t>originale ed assoluto.</a:t>
            </a:r>
          </a:p>
          <a:p>
            <a:pPr algn="just" fontAlgn="auto">
              <a:spcAft>
                <a:spcPts val="0"/>
              </a:spcAft>
              <a:buFont typeface="Arial" pitchFamily="34" charset="0"/>
              <a:buChar char="•"/>
              <a:defRPr/>
            </a:pPr>
            <a:endParaRPr lang="it-IT"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8313" y="692150"/>
            <a:ext cx="8229600" cy="5761038"/>
          </a:xfrm>
        </p:spPr>
        <p:txBody>
          <a:bodyPr rtlCol="0">
            <a:normAutofit fontScale="92500" lnSpcReduction="20000"/>
          </a:bodyPr>
          <a:lstStyle/>
          <a:p>
            <a:pPr fontAlgn="auto">
              <a:spcAft>
                <a:spcPts val="0"/>
              </a:spcAft>
              <a:buFont typeface="Arial" pitchFamily="34" charset="0"/>
              <a:buNone/>
              <a:defRPr/>
            </a:pPr>
            <a:r>
              <a:rPr lang="it-IT" dirty="0" smtClean="0"/>
              <a:t>	</a:t>
            </a:r>
          </a:p>
          <a:p>
            <a:pPr algn="just" fontAlgn="auto">
              <a:spcAft>
                <a:spcPts val="0"/>
              </a:spcAft>
              <a:buFont typeface="Arial" pitchFamily="34" charset="0"/>
              <a:buNone/>
              <a:defRPr/>
            </a:pPr>
            <a:r>
              <a:rPr lang="it-IT" dirty="0" smtClean="0"/>
              <a:t>	La </a:t>
            </a:r>
            <a:r>
              <a:rPr lang="it-IT" b="1" dirty="0">
                <a:latin typeface="Copperplate Gothic Light" pitchFamily="34" charset="0"/>
              </a:rPr>
              <a:t>“Strada delle Abbazie”</a:t>
            </a:r>
            <a:r>
              <a:rPr lang="it-IT" dirty="0">
                <a:latin typeface="Copperplate Gothic Light" pitchFamily="34" charset="0"/>
              </a:rPr>
              <a:t>  </a:t>
            </a:r>
            <a:r>
              <a:rPr lang="it-IT" dirty="0"/>
              <a:t>trova ragione d’essere quindi nella lungimirante ed attenta </a:t>
            </a:r>
            <a:r>
              <a:rPr lang="it-IT" dirty="0" smtClean="0"/>
              <a:t>interpretazione </a:t>
            </a:r>
            <a:r>
              <a:rPr lang="it-IT" dirty="0"/>
              <a:t>del Consiglio d’Europa.</a:t>
            </a:r>
          </a:p>
          <a:p>
            <a:pPr algn="just" fontAlgn="auto">
              <a:spcAft>
                <a:spcPts val="0"/>
              </a:spcAft>
              <a:buFont typeface="Arial" pitchFamily="34" charset="0"/>
              <a:buNone/>
              <a:defRPr/>
            </a:pPr>
            <a:r>
              <a:rPr lang="it-IT" dirty="0" smtClean="0"/>
              <a:t>	</a:t>
            </a:r>
            <a:r>
              <a:rPr lang="it-IT" b="1" dirty="0" smtClean="0"/>
              <a:t>Il </a:t>
            </a:r>
            <a:r>
              <a:rPr lang="it-IT" b="1" dirty="0"/>
              <a:t>trattato di Lisbona </a:t>
            </a:r>
            <a:r>
              <a:rPr lang="it-IT" dirty="0"/>
              <a:t>ha indotto il Consiglio d’Europa ad adottare ufficialmente ed a riconoscere 29 itinerari culturali che interessano l’intero territorio dell’Unione Europea ed in modo particolare in due di questi itinerari la </a:t>
            </a:r>
            <a:r>
              <a:rPr lang="it-IT" b="1" dirty="0"/>
              <a:t>Lombardia e la provincia di Milano </a:t>
            </a:r>
            <a:r>
              <a:rPr lang="it-IT" dirty="0"/>
              <a:t> vi appaiono come protagonisti :  la Rete dei siti Cluniacensi, che si snoda attraverso sei paesi europei e nove secoli di storia e di arte benedettina, e la Strada delle Abbazie Cistercensi, ben 200 abbazie </a:t>
            </a:r>
            <a:r>
              <a:rPr lang="it-IT" dirty="0" smtClean="0"/>
              <a:t>distribuite</a:t>
            </a:r>
            <a:endParaRPr lang="it-I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9275"/>
            <a:ext cx="8229600" cy="5576888"/>
          </a:xfrm>
        </p:spPr>
        <p:txBody>
          <a:bodyPr rtlCol="0">
            <a:normAutofit fontScale="77500" lnSpcReduction="20000"/>
          </a:bodyPr>
          <a:lstStyle/>
          <a:p>
            <a:pPr algn="just" fontAlgn="auto">
              <a:spcAft>
                <a:spcPts val="0"/>
              </a:spcAft>
              <a:buFont typeface="Arial" pitchFamily="34" charset="0"/>
              <a:buNone/>
              <a:defRPr/>
            </a:pPr>
            <a:r>
              <a:rPr lang="it-IT" dirty="0" smtClean="0"/>
              <a:t>	</a:t>
            </a:r>
            <a:r>
              <a:rPr lang="it-IT" sz="4000" dirty="0" smtClean="0"/>
              <a:t>in undici paesi europei</a:t>
            </a:r>
            <a:r>
              <a:rPr lang="it-IT" sz="4000" dirty="0"/>
              <a:t>, risultano essere infatti un patrimonio architettonico da tutelare ed un modello organizzativo da conoscere sia a livello didattico, culturale e turistico.</a:t>
            </a:r>
          </a:p>
          <a:p>
            <a:pPr algn="just" fontAlgn="auto">
              <a:spcAft>
                <a:spcPts val="0"/>
              </a:spcAft>
              <a:buFont typeface="Arial" pitchFamily="34" charset="0"/>
              <a:buNone/>
              <a:defRPr/>
            </a:pPr>
            <a:r>
              <a:rPr lang="it-IT" sz="4000" dirty="0" smtClean="0"/>
              <a:t>	Si </a:t>
            </a:r>
            <a:r>
              <a:rPr lang="it-IT" sz="4000" dirty="0"/>
              <a:t>parla in questo caso di </a:t>
            </a:r>
            <a:r>
              <a:rPr lang="it-IT" sz="4000" b="1" dirty="0"/>
              <a:t>progettazione di sistemi tematici</a:t>
            </a:r>
            <a:r>
              <a:rPr lang="it-IT" sz="4000" dirty="0"/>
              <a:t>, che spesso sono così evoluti da comprendere, oltre ai rapporti di integrazione orizzontale, anche quelli verticali con attori che offrono altri servizi (alloggio,ristorazione, </a:t>
            </a:r>
            <a:r>
              <a:rPr lang="it-IT" sz="4000" dirty="0" smtClean="0"/>
              <a:t>trasporto</a:t>
            </a:r>
            <a:r>
              <a:rPr lang="it-IT" sz="4000" dirty="0"/>
              <a:t>, guide,ecc). </a:t>
            </a:r>
          </a:p>
          <a:p>
            <a:pPr algn="just" fontAlgn="auto">
              <a:spcAft>
                <a:spcPts val="0"/>
              </a:spcAft>
              <a:buFont typeface="Arial" pitchFamily="34" charset="0"/>
              <a:buNone/>
              <a:defRPr/>
            </a:pPr>
            <a:r>
              <a:rPr lang="it-IT" sz="4000" dirty="0" smtClean="0"/>
              <a:t>	Tra </a:t>
            </a:r>
            <a:r>
              <a:rPr lang="it-IT" sz="4000" dirty="0"/>
              <a:t>i casi più significativi già sviluppati in Italia si ricordano le vie dei pellegrinaggi (</a:t>
            </a:r>
            <a:r>
              <a:rPr lang="it-IT" sz="4000" dirty="0" err="1"/>
              <a:t>Francigena</a:t>
            </a:r>
            <a:r>
              <a:rPr lang="it-IT" sz="4000" dirty="0"/>
              <a:t>, Romea),  le località della prima predicazione cristiana, ecc. </a:t>
            </a:r>
          </a:p>
          <a:p>
            <a:pPr fontAlgn="auto">
              <a:spcAft>
                <a:spcPts val="0"/>
              </a:spcAft>
              <a:buFont typeface="Arial" pitchFamily="34" charset="0"/>
              <a:buChar char="•"/>
              <a:defRPr/>
            </a:pPr>
            <a:endParaRPr lang="it-IT" sz="4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333375"/>
            <a:ext cx="8229600" cy="6191250"/>
          </a:xfrm>
        </p:spPr>
        <p:txBody>
          <a:bodyPr rtlCol="0">
            <a:normAutofit fontScale="85000" lnSpcReduction="10000"/>
          </a:bodyPr>
          <a:lstStyle/>
          <a:p>
            <a:pPr algn="just" fontAlgn="auto">
              <a:spcAft>
                <a:spcPts val="0"/>
              </a:spcAft>
              <a:buFont typeface="Arial" pitchFamily="34" charset="0"/>
              <a:buNone/>
              <a:defRPr/>
            </a:pPr>
            <a:r>
              <a:rPr lang="it-IT" dirty="0" smtClean="0"/>
              <a:t>	Ancora </a:t>
            </a:r>
            <a:r>
              <a:rPr lang="it-IT" dirty="0"/>
              <a:t>in ambito comunitario si può segnalare il progetto “</a:t>
            </a:r>
            <a:r>
              <a:rPr lang="it-IT" b="1" dirty="0"/>
              <a:t>I Cammini d’Europa</a:t>
            </a:r>
            <a:r>
              <a:rPr lang="it-IT" dirty="0"/>
              <a:t>”, che ha realizzato con nel  recente passato il catalogo “Cammini di Santiago e delle Vie </a:t>
            </a:r>
            <a:r>
              <a:rPr lang="it-IT" dirty="0" err="1"/>
              <a:t>Francigene</a:t>
            </a:r>
            <a:r>
              <a:rPr lang="it-IT" dirty="0"/>
              <a:t>”. </a:t>
            </a:r>
          </a:p>
          <a:p>
            <a:pPr algn="just" fontAlgn="auto">
              <a:spcAft>
                <a:spcPts val="0"/>
              </a:spcAft>
              <a:buFont typeface="Arial" pitchFamily="34" charset="0"/>
              <a:buNone/>
              <a:defRPr/>
            </a:pPr>
            <a:r>
              <a:rPr lang="it-IT" dirty="0" smtClean="0"/>
              <a:t>	Tra </a:t>
            </a:r>
            <a:r>
              <a:rPr lang="it-IT" dirty="0"/>
              <a:t>i percorsi alternativi propone una serie di varianti legate al Cammino di Santiago, il più noto tra i percorsi religiosi </a:t>
            </a:r>
            <a:r>
              <a:rPr lang="it-IT" b="1" dirty="0"/>
              <a:t>percorsi a piedi</a:t>
            </a:r>
            <a:r>
              <a:rPr lang="it-IT" dirty="0"/>
              <a:t>, prevedendo anche mezzi alternativi come la </a:t>
            </a:r>
            <a:r>
              <a:rPr lang="it-IT" b="1" dirty="0"/>
              <a:t>bicicletta</a:t>
            </a:r>
            <a:r>
              <a:rPr lang="it-IT" dirty="0"/>
              <a:t>, con tappe intermedie in </a:t>
            </a:r>
            <a:r>
              <a:rPr lang="it-IT" b="1" dirty="0"/>
              <a:t>treno e bus</a:t>
            </a:r>
            <a:r>
              <a:rPr lang="it-IT" dirty="0"/>
              <a:t>, i fedeli percorrono in media una ventina di chilometri al giorno, pernottando in ostelli e alberghi.</a:t>
            </a:r>
          </a:p>
          <a:p>
            <a:pPr algn="just" fontAlgn="auto">
              <a:spcAft>
                <a:spcPts val="0"/>
              </a:spcAft>
              <a:buFont typeface="Arial" pitchFamily="34" charset="0"/>
              <a:buNone/>
              <a:defRPr/>
            </a:pPr>
            <a:r>
              <a:rPr lang="it-IT" dirty="0" smtClean="0"/>
              <a:t>	Molto </a:t>
            </a:r>
            <a:r>
              <a:rPr lang="it-IT" dirty="0"/>
              <a:t>spesso per costruire prodotti basati su attrazioni di questo genere si fa leva sulle componenti immateriali del fattore di attrattività, derivanti sia, come si è sottolineato, da significati </a:t>
            </a:r>
            <a:r>
              <a:rPr lang="it-IT" b="1" dirty="0"/>
              <a:t>religiosi e </a:t>
            </a:r>
            <a:r>
              <a:rPr lang="it-IT" b="1" dirty="0" err="1" smtClean="0"/>
              <a:t>storico-culturali</a:t>
            </a:r>
            <a:r>
              <a:rPr lang="it-IT" b="1" dirty="0" smtClean="0"/>
              <a:t> </a:t>
            </a:r>
            <a:r>
              <a:rPr lang="it-IT" dirty="0"/>
              <a:t>sia da elementi emotivi, indotti attraverso la comunicazione. </a:t>
            </a:r>
          </a:p>
          <a:p>
            <a:pPr fontAlgn="auto">
              <a:spcAft>
                <a:spcPts val="0"/>
              </a:spcAft>
              <a:buFont typeface="Arial" pitchFamily="34" charset="0"/>
              <a:buChar char="•"/>
              <a:defRPr/>
            </a:pPr>
            <a:endParaRPr lang="it-IT"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9275"/>
            <a:ext cx="8229600" cy="6308725"/>
          </a:xfrm>
        </p:spPr>
        <p:txBody>
          <a:bodyPr rtlCol="0">
            <a:normAutofit fontScale="92500" lnSpcReduction="10000"/>
          </a:bodyPr>
          <a:lstStyle/>
          <a:p>
            <a:pPr algn="just" fontAlgn="auto">
              <a:spcAft>
                <a:spcPts val="0"/>
              </a:spcAft>
              <a:buFont typeface="Arial" pitchFamily="34" charset="0"/>
              <a:buNone/>
              <a:defRPr/>
            </a:pPr>
            <a:r>
              <a:rPr lang="it-IT" dirty="0" smtClean="0"/>
              <a:t>	Negli </a:t>
            </a:r>
            <a:r>
              <a:rPr lang="it-IT" dirty="0"/>
              <a:t>ultimi decenni i </a:t>
            </a:r>
            <a:r>
              <a:rPr lang="it-IT" b="1" dirty="0"/>
              <a:t>cambiamenti </a:t>
            </a:r>
            <a:r>
              <a:rPr lang="it-IT" dirty="0"/>
              <a:t>in atto nel settore turistico hanno determinato nuovi modelli di vacanza e hanno favorito l’adozione di modalità competitive innovative fra le località turistiche, tanto che alcune mete tradizionali hanno perso la propria posizione di leadership rispetto a destinazioni nuove.</a:t>
            </a:r>
          </a:p>
          <a:p>
            <a:pPr algn="just" fontAlgn="auto">
              <a:spcAft>
                <a:spcPts val="0"/>
              </a:spcAft>
              <a:buFont typeface="Arial" pitchFamily="34" charset="0"/>
              <a:buNone/>
              <a:defRPr/>
            </a:pPr>
            <a:r>
              <a:rPr lang="it-IT" dirty="0" smtClean="0"/>
              <a:t>	Infatti</a:t>
            </a:r>
            <a:r>
              <a:rPr lang="it-IT" dirty="0"/>
              <a:t>, numerosi e rilevanti cambiamenti, legati al fenomeno della globalizzazione, alla diffusione delle nuove tecnologie nel settore dell’informatica e delle telecomunicazioni, oltre che, naturalmente, all’evoluzione dei consumi, </a:t>
            </a:r>
            <a:r>
              <a:rPr lang="it-IT" b="1" dirty="0"/>
              <a:t>hanno trasformato</a:t>
            </a:r>
            <a:r>
              <a:rPr lang="it-IT" dirty="0"/>
              <a:t>, a partire dagli anni 2000, il settore turistico. </a:t>
            </a:r>
          </a:p>
          <a:p>
            <a:pPr fontAlgn="auto">
              <a:spcAft>
                <a:spcPts val="0"/>
              </a:spcAft>
              <a:buFont typeface="Arial" pitchFamily="34" charset="0"/>
              <a:buChar char="•"/>
              <a:defRPr/>
            </a:pPr>
            <a:endParaRPr lang="it-IT"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1339</Words>
  <Application>Microsoft Office PowerPoint</Application>
  <PresentationFormat>Presentazione su schermo (4:3)</PresentationFormat>
  <Paragraphs>63</Paragraphs>
  <Slides>24</Slides>
  <Notes>0</Notes>
  <HiddenSlides>0</HiddenSlides>
  <MMClips>0</MMClips>
  <ScaleCrop>false</ScaleCrop>
  <HeadingPairs>
    <vt:vector size="6" baseType="variant">
      <vt:variant>
        <vt:lpstr>Caratteri utilizzati</vt:lpstr>
      </vt:variant>
      <vt:variant>
        <vt:i4>4</vt:i4>
      </vt:variant>
      <vt:variant>
        <vt:lpstr>Modello struttura</vt:lpstr>
      </vt:variant>
      <vt:variant>
        <vt:i4>1</vt:i4>
      </vt:variant>
      <vt:variant>
        <vt:lpstr>Titoli diapositive</vt:lpstr>
      </vt:variant>
      <vt:variant>
        <vt:i4>24</vt:i4>
      </vt:variant>
    </vt:vector>
  </HeadingPairs>
  <TitlesOfParts>
    <vt:vector size="29" baseType="lpstr">
      <vt:lpstr>Calibri</vt:lpstr>
      <vt:lpstr>Arial</vt:lpstr>
      <vt:lpstr>Copperplate Gothic Bold</vt:lpstr>
      <vt:lpstr>Copperplate Gothic Light</vt:lpstr>
      <vt:lpstr>Tema di Office</vt:lpstr>
      <vt:lpstr>Diapositiva 1</vt:lpstr>
      <vt:lpstr>La strada delle abbazie</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Abbazia di Monluè</vt:lpstr>
      <vt:lpstr>Diapositiva 19</vt:lpstr>
      <vt:lpstr>ABBAZIA DI VIZZOLO PREDABISSI</vt:lpstr>
      <vt:lpstr>Diapositiva 21</vt:lpstr>
      <vt:lpstr>Diapositiva 22</vt:lpstr>
      <vt:lpstr>Diapositiva 23</vt:lpstr>
      <vt:lpstr>ABBAZIA DI SAN PIETRO IN GESSATE</vt:lpstr>
    </vt:vector>
  </TitlesOfParts>
  <Company>Your Company Name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Your User Name</dc:creator>
  <cp:lastModifiedBy>Bianco</cp:lastModifiedBy>
  <cp:revision>29</cp:revision>
  <dcterms:created xsi:type="dcterms:W3CDTF">2012-09-23T07:36:00Z</dcterms:created>
  <dcterms:modified xsi:type="dcterms:W3CDTF">2012-10-04T12:45:42Z</dcterms:modified>
</cp:coreProperties>
</file>