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25"/>
  </p:notesMasterIdLst>
  <p:handoutMasterIdLst>
    <p:handoutMasterId r:id="rId26"/>
  </p:handoutMasterIdLst>
  <p:sldIdLst>
    <p:sldId id="496" r:id="rId2"/>
    <p:sldId id="497" r:id="rId3"/>
    <p:sldId id="498" r:id="rId4"/>
    <p:sldId id="499" r:id="rId5"/>
    <p:sldId id="500" r:id="rId6"/>
    <p:sldId id="501" r:id="rId7"/>
    <p:sldId id="502" r:id="rId8"/>
    <p:sldId id="503" r:id="rId9"/>
    <p:sldId id="504" r:id="rId10"/>
    <p:sldId id="505" r:id="rId11"/>
    <p:sldId id="495" r:id="rId12"/>
    <p:sldId id="461" r:id="rId13"/>
    <p:sldId id="480" r:id="rId14"/>
    <p:sldId id="488" r:id="rId15"/>
    <p:sldId id="489" r:id="rId16"/>
    <p:sldId id="490" r:id="rId17"/>
    <p:sldId id="492" r:id="rId18"/>
    <p:sldId id="493" r:id="rId19"/>
    <p:sldId id="494" r:id="rId20"/>
    <p:sldId id="481" r:id="rId21"/>
    <p:sldId id="485" r:id="rId22"/>
    <p:sldId id="473" r:id="rId23"/>
    <p:sldId id="468" r:id="rId24"/>
  </p:sldIdLst>
  <p:sldSz cx="9144000" cy="6858000" type="screen4x3"/>
  <p:notesSz cx="6854825" cy="9664700"/>
  <p:defaultTextStyle>
    <a:defPPr>
      <a:defRPr lang="it-IT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CCFF66"/>
    <a:srgbClr val="FFFFFF"/>
    <a:srgbClr val="99CCFF"/>
    <a:srgbClr val="FFCCFF"/>
    <a:srgbClr val="FFFF66"/>
    <a:srgbClr val="00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70" autoAdjust="0"/>
    <p:restoredTop sz="94660"/>
  </p:normalViewPr>
  <p:slideViewPr>
    <p:cSldViewPr>
      <p:cViewPr>
        <p:scale>
          <a:sx n="66" d="100"/>
          <a:sy n="66" d="100"/>
        </p:scale>
        <p:origin x="-174" y="10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2424" y="-95"/>
      </p:cViewPr>
      <p:guideLst>
        <p:guide orient="horz" pos="3044"/>
        <p:guide pos="21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it-IT"/>
              <a:t>___________________________________________________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025" y="0"/>
            <a:ext cx="2970213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7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80513"/>
            <a:ext cx="2970213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it-IT"/>
              <a:t>Dott. Massimo Scarpetta</a:t>
            </a:r>
          </a:p>
        </p:txBody>
      </p:sp>
      <p:sp>
        <p:nvSpPr>
          <p:cNvPr id="157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025" y="9180513"/>
            <a:ext cx="2970213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54072C3-D3FD-4247-B5E6-B7E9691ED32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0775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it-IT"/>
              <a:t>___________________________________________________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0213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11238" y="725488"/>
            <a:ext cx="4832350" cy="36242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591050"/>
            <a:ext cx="5483225" cy="434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80513"/>
            <a:ext cx="2970213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it-IT"/>
              <a:t>Dott. Massimo Scarpetta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9180513"/>
            <a:ext cx="2970213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79D7216-0A64-40C0-8A2F-53D89CF5AC0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6895883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it-IT" smtClean="0"/>
              <a:t>___________________________________________________</a:t>
            </a:r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it-IT" smtClean="0"/>
              <a:t>Dott. Massimo Scarpetta</a:t>
            </a:r>
          </a:p>
        </p:txBody>
      </p:sp>
      <p:sp>
        <p:nvSpPr>
          <p:cNvPr id="2253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5D6EB5-9B23-4EA5-A731-7CBF8D1EBDE9}" type="slidenum">
              <a:rPr lang="it-IT" smtClean="0"/>
              <a:pPr/>
              <a:t>11</a:t>
            </a:fld>
            <a:endParaRPr lang="it-IT" smtClean="0"/>
          </a:p>
        </p:txBody>
      </p:sp>
      <p:sp>
        <p:nvSpPr>
          <p:cNvPr id="22533" name="Rectangle 7"/>
          <p:cNvSpPr txBox="1">
            <a:spLocks noGrp="1" noChangeArrowheads="1"/>
          </p:cNvSpPr>
          <p:nvPr/>
        </p:nvSpPr>
        <p:spPr bwMode="auto">
          <a:xfrm>
            <a:off x="3919538" y="9199563"/>
            <a:ext cx="2919412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946A90A6-003E-4A00-8798-C6C0546A2A24}" type="slidenum">
              <a:rPr lang="it-IT" sz="1200" b="1">
                <a:latin typeface="Times New Roman" pitchFamily="18" charset="0"/>
              </a:rPr>
              <a:pPr algn="r" eaLnBrk="0" hangingPunct="0"/>
              <a:t>11</a:t>
            </a:fld>
            <a:endParaRPr lang="it-IT" sz="1200" b="1">
              <a:latin typeface="Times New Roman" pitchFamily="18" charset="0"/>
            </a:endParaRPr>
          </a:p>
        </p:txBody>
      </p:sp>
      <p:sp>
        <p:nvSpPr>
          <p:cNvPr id="225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12825" y="725488"/>
            <a:ext cx="4830763" cy="3624262"/>
          </a:xfrm>
          <a:ln/>
        </p:spPr>
      </p:sp>
      <p:sp>
        <p:nvSpPr>
          <p:cNvPr id="225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it-IT" smtClean="0"/>
              <a:t>___________________________________________________</a:t>
            </a:r>
          </a:p>
        </p:txBody>
      </p:sp>
      <p:sp>
        <p:nvSpPr>
          <p:cNvPr id="2355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it-IT" smtClean="0"/>
              <a:t>Dott. Massimo Scarpetta</a:t>
            </a:r>
          </a:p>
        </p:txBody>
      </p:sp>
      <p:sp>
        <p:nvSpPr>
          <p:cNvPr id="2355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582F9C-0F42-4199-B1EA-6C2B067ED528}" type="slidenum">
              <a:rPr lang="it-IT" smtClean="0"/>
              <a:pPr/>
              <a:t>12</a:t>
            </a:fld>
            <a:endParaRPr lang="it-IT" smtClean="0"/>
          </a:p>
        </p:txBody>
      </p:sp>
      <p:sp>
        <p:nvSpPr>
          <p:cNvPr id="23557" name="Rectangle 7"/>
          <p:cNvSpPr txBox="1">
            <a:spLocks noGrp="1" noChangeArrowheads="1"/>
          </p:cNvSpPr>
          <p:nvPr/>
        </p:nvSpPr>
        <p:spPr bwMode="auto">
          <a:xfrm>
            <a:off x="3919538" y="9199563"/>
            <a:ext cx="2919412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297AF80F-94A8-47B9-BF1E-DB16C41752E6}" type="slidenum">
              <a:rPr lang="it-IT" sz="1200" b="1">
                <a:latin typeface="Times New Roman" pitchFamily="18" charset="0"/>
              </a:rPr>
              <a:pPr algn="r" eaLnBrk="0" hangingPunct="0"/>
              <a:t>12</a:t>
            </a:fld>
            <a:endParaRPr lang="it-IT" sz="1200" b="1">
              <a:latin typeface="Times New Roman" pitchFamily="18" charset="0"/>
            </a:endParaRPr>
          </a:p>
        </p:txBody>
      </p:sp>
      <p:sp>
        <p:nvSpPr>
          <p:cNvPr id="235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12825" y="725488"/>
            <a:ext cx="4830763" cy="3624262"/>
          </a:xfrm>
          <a:ln/>
        </p:spPr>
      </p:sp>
      <p:sp>
        <p:nvSpPr>
          <p:cNvPr id="235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 txBox="1">
            <a:spLocks noGrp="1" noChangeArrowheads="1"/>
          </p:cNvSpPr>
          <p:nvPr/>
        </p:nvSpPr>
        <p:spPr bwMode="auto">
          <a:xfrm>
            <a:off x="0" y="0"/>
            <a:ext cx="2970213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it-IT" sz="1200">
                <a:latin typeface="Arial" charset="0"/>
              </a:rPr>
              <a:t>___________________________________________________</a:t>
            </a:r>
          </a:p>
        </p:txBody>
      </p:sp>
      <p:sp>
        <p:nvSpPr>
          <p:cNvPr id="24579" name="Rectangle 6"/>
          <p:cNvSpPr txBox="1">
            <a:spLocks noGrp="1" noChangeArrowheads="1"/>
          </p:cNvSpPr>
          <p:nvPr/>
        </p:nvSpPr>
        <p:spPr bwMode="auto">
          <a:xfrm>
            <a:off x="0" y="9180513"/>
            <a:ext cx="2970213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/>
            <a:r>
              <a:rPr lang="it-IT" sz="1200">
                <a:latin typeface="Arial" charset="0"/>
              </a:rPr>
              <a:t>Dott. Massimo Scarpetta</a:t>
            </a:r>
          </a:p>
        </p:txBody>
      </p:sp>
      <p:sp>
        <p:nvSpPr>
          <p:cNvPr id="24580" name="Rectangle 7"/>
          <p:cNvSpPr txBox="1">
            <a:spLocks noGrp="1" noChangeArrowheads="1"/>
          </p:cNvSpPr>
          <p:nvPr/>
        </p:nvSpPr>
        <p:spPr bwMode="auto">
          <a:xfrm>
            <a:off x="3883025" y="9180513"/>
            <a:ext cx="2970213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85681E4-D1F1-4DBD-BF42-E660647F9FF7}" type="slidenum">
              <a:rPr lang="it-IT" sz="1200">
                <a:latin typeface="Arial" charset="0"/>
              </a:rPr>
              <a:pPr algn="r"/>
              <a:t>13</a:t>
            </a:fld>
            <a:endParaRPr lang="it-IT" sz="1200">
              <a:latin typeface="Arial" charset="0"/>
            </a:endParaRPr>
          </a:p>
        </p:txBody>
      </p:sp>
      <p:sp>
        <p:nvSpPr>
          <p:cNvPr id="24581" name="Rectangle 7"/>
          <p:cNvSpPr txBox="1">
            <a:spLocks noGrp="1" noChangeArrowheads="1"/>
          </p:cNvSpPr>
          <p:nvPr/>
        </p:nvSpPr>
        <p:spPr bwMode="auto">
          <a:xfrm>
            <a:off x="3919538" y="9199563"/>
            <a:ext cx="2919412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AD588772-19ED-4659-8ECA-C815E511BA14}" type="slidenum">
              <a:rPr lang="it-IT" sz="1200" b="1">
                <a:latin typeface="Times New Roman" pitchFamily="18" charset="0"/>
              </a:rPr>
              <a:pPr algn="r" eaLnBrk="0" hangingPunct="0"/>
              <a:t>13</a:t>
            </a:fld>
            <a:endParaRPr lang="it-IT" sz="1200" b="1">
              <a:latin typeface="Times New Roman" pitchFamily="18" charset="0"/>
            </a:endParaRPr>
          </a:p>
        </p:txBody>
      </p:sp>
      <p:sp>
        <p:nvSpPr>
          <p:cNvPr id="245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12825" y="725488"/>
            <a:ext cx="4830763" cy="3624262"/>
          </a:xfrm>
          <a:ln/>
        </p:spPr>
      </p:sp>
      <p:sp>
        <p:nvSpPr>
          <p:cNvPr id="245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it-IT" smtClean="0"/>
              <a:t>___________________________________________________</a:t>
            </a:r>
          </a:p>
        </p:txBody>
      </p:sp>
      <p:sp>
        <p:nvSpPr>
          <p:cNvPr id="2560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it-IT" smtClean="0"/>
              <a:t>Dott. Massimo Scarpetta</a:t>
            </a:r>
          </a:p>
        </p:txBody>
      </p:sp>
      <p:sp>
        <p:nvSpPr>
          <p:cNvPr id="2560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ACC83A-B714-41EC-8446-1D33696380A2}" type="slidenum">
              <a:rPr lang="it-IT" smtClean="0"/>
              <a:pPr/>
              <a:t>22</a:t>
            </a:fld>
            <a:endParaRPr lang="it-IT" smtClean="0"/>
          </a:p>
        </p:txBody>
      </p:sp>
      <p:sp>
        <p:nvSpPr>
          <p:cNvPr id="25605" name="Rectangle 7"/>
          <p:cNvSpPr txBox="1">
            <a:spLocks noGrp="1" noChangeArrowheads="1"/>
          </p:cNvSpPr>
          <p:nvPr/>
        </p:nvSpPr>
        <p:spPr bwMode="auto">
          <a:xfrm>
            <a:off x="3919538" y="9199563"/>
            <a:ext cx="2919412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B821A687-B82A-475C-9F88-ED74B8C5FFD3}" type="slidenum">
              <a:rPr lang="it-IT" sz="1200" b="1">
                <a:latin typeface="Times New Roman" pitchFamily="18" charset="0"/>
              </a:rPr>
              <a:pPr algn="r" eaLnBrk="0" hangingPunct="0"/>
              <a:t>22</a:t>
            </a:fld>
            <a:endParaRPr lang="it-IT" sz="1200" b="1">
              <a:latin typeface="Times New Roman" pitchFamily="18" charset="0"/>
            </a:endParaRPr>
          </a:p>
        </p:txBody>
      </p:sp>
      <p:sp>
        <p:nvSpPr>
          <p:cNvPr id="256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12825" y="725488"/>
            <a:ext cx="4830763" cy="3624262"/>
          </a:xfrm>
          <a:ln/>
        </p:spPr>
      </p:sp>
      <p:sp>
        <p:nvSpPr>
          <p:cNvPr id="256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it-IT" smtClean="0"/>
              <a:t>___________________________________________________</a:t>
            </a:r>
          </a:p>
        </p:txBody>
      </p:sp>
      <p:sp>
        <p:nvSpPr>
          <p:cNvPr id="2662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it-IT" smtClean="0"/>
              <a:t>Dott. Massimo Scarpetta</a:t>
            </a:r>
          </a:p>
        </p:txBody>
      </p:sp>
      <p:sp>
        <p:nvSpPr>
          <p:cNvPr id="2662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062EAF-392F-43A9-B9F2-45E1F7EC4132}" type="slidenum">
              <a:rPr lang="it-IT" smtClean="0"/>
              <a:pPr/>
              <a:t>23</a:t>
            </a:fld>
            <a:endParaRPr lang="it-IT" smtClean="0"/>
          </a:p>
        </p:txBody>
      </p:sp>
      <p:sp>
        <p:nvSpPr>
          <p:cNvPr id="26629" name="Rectangle 7"/>
          <p:cNvSpPr txBox="1">
            <a:spLocks noGrp="1" noChangeArrowheads="1"/>
          </p:cNvSpPr>
          <p:nvPr/>
        </p:nvSpPr>
        <p:spPr bwMode="auto">
          <a:xfrm>
            <a:off x="3919538" y="9199563"/>
            <a:ext cx="2919412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48C20557-40C4-4449-BC5C-CC9282818E03}" type="slidenum">
              <a:rPr lang="it-IT" sz="1200" b="1">
                <a:latin typeface="Times New Roman" pitchFamily="18" charset="0"/>
              </a:rPr>
              <a:pPr algn="r" eaLnBrk="0" hangingPunct="0"/>
              <a:t>23</a:t>
            </a:fld>
            <a:endParaRPr lang="it-IT" sz="1200" b="1">
              <a:latin typeface="Times New Roman" pitchFamily="18" charset="0"/>
            </a:endParaRPr>
          </a:p>
        </p:txBody>
      </p:sp>
      <p:sp>
        <p:nvSpPr>
          <p:cNvPr id="266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12825" y="725488"/>
            <a:ext cx="4830763" cy="3624262"/>
          </a:xfrm>
          <a:ln/>
        </p:spPr>
      </p:sp>
      <p:sp>
        <p:nvSpPr>
          <p:cNvPr id="266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2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20072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it-IT"/>
              <a:t>RCS Consulting S.r.l.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E61E5-E4E5-4D13-B13E-4CB61875388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B3D41-67FF-4FB1-B898-6BB64069D17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82CD2-470B-4E02-B095-E6666921DFE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3A0BF-E4CF-42A7-87C8-EF2B760808E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69DB9-A4BA-4A62-A70A-D06E65509BD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CBD4B-7382-4061-8778-38B72AC8A38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E43E0-4AE6-4BE4-A61C-92D53C2C68C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10017-ECD2-4B9B-85BB-8CA79C84F7A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E72E7-D882-4D13-82E9-158D72F4D19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B3B36-6199-4606-BC02-960554F2010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CEB6A-1657-4E5B-AAE5-573735230A3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771E9546-9B30-4A09-BE70-B0C0004DEB2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grpSp>
        <p:nvGrpSpPr>
          <p:cNvPr id="1028" name="Group 4"/>
          <p:cNvGrpSpPr>
            <a:grpSpLocks/>
          </p:cNvGrpSpPr>
          <p:nvPr userDrawn="1"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99685" name="Rectangle 5"/>
            <p:cNvSpPr>
              <a:spLocks noChangeArrowheads="1"/>
            </p:cNvSpPr>
            <p:nvPr userDrawn="1"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 sz="2400">
                <a:latin typeface="Times New Roman" pitchFamily="18" charset="0"/>
              </a:endParaRPr>
            </a:p>
          </p:txBody>
        </p:sp>
        <p:sp>
          <p:nvSpPr>
            <p:cNvPr id="199686" name="Rectangle 6"/>
            <p:cNvSpPr>
              <a:spLocks noChangeArrowheads="1"/>
            </p:cNvSpPr>
            <p:nvPr userDrawn="1"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it-IT" sz="2400">
                <a:latin typeface="Times New Roman" pitchFamily="18" charset="0"/>
              </a:endParaRPr>
            </a:p>
          </p:txBody>
        </p:sp>
        <p:sp>
          <p:nvSpPr>
            <p:cNvPr id="199687" name="Rectangle 7"/>
            <p:cNvSpPr>
              <a:spLocks noChangeArrowheads="1"/>
            </p:cNvSpPr>
            <p:nvPr userDrawn="1"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it-IT" sz="180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99688" name="Rectangle 8"/>
            <p:cNvSpPr>
              <a:spLocks noChangeArrowheads="1"/>
            </p:cNvSpPr>
            <p:nvPr userDrawn="1"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it-IT" sz="180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99689" name="Rectangle 9"/>
            <p:cNvSpPr>
              <a:spLocks noChangeArrowheads="1"/>
            </p:cNvSpPr>
            <p:nvPr userDrawn="1"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it-IT" sz="1800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199690" name="Rectangle 10"/>
            <p:cNvSpPr>
              <a:spLocks noChangeArrowheads="1"/>
            </p:cNvSpPr>
            <p:nvPr userDrawn="1"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it-IT" sz="180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99691" name="Rectangle 11"/>
            <p:cNvSpPr>
              <a:spLocks noChangeArrowheads="1"/>
            </p:cNvSpPr>
            <p:nvPr userDrawn="1"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it-IT" sz="2400">
                <a:latin typeface="Times New Roman" pitchFamily="18" charset="0"/>
              </a:endParaRPr>
            </a:p>
          </p:txBody>
        </p:sp>
        <p:sp>
          <p:nvSpPr>
            <p:cNvPr id="199692" name="Rectangle 12"/>
            <p:cNvSpPr>
              <a:spLocks noChangeArrowheads="1"/>
            </p:cNvSpPr>
            <p:nvPr userDrawn="1"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it-IT" sz="1800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199693" name="Rectangle 13"/>
            <p:cNvSpPr>
              <a:spLocks noChangeArrowheads="1"/>
            </p:cNvSpPr>
            <p:nvPr userDrawn="1"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it-IT" sz="1800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83" r:id="rId7"/>
    <p:sldLayoutId id="2147483778" r:id="rId8"/>
    <p:sldLayoutId id="2147483779" r:id="rId9"/>
    <p:sldLayoutId id="2147483780" r:id="rId10"/>
    <p:sldLayoutId id="2147483781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CDC326.F8FE207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CDC326.F8FE207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spitiamoconcuore.it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95536" y="1052736"/>
            <a:ext cx="8099240" cy="2376264"/>
          </a:xfrm>
        </p:spPr>
        <p:txBody>
          <a:bodyPr>
            <a:normAutofit fontScale="90000"/>
          </a:bodyPr>
          <a:lstStyle/>
          <a:p>
            <a:pPr algn="l"/>
            <a:r>
              <a:rPr lang="it-IT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/>
            </a:r>
            <a:br>
              <a:rPr lang="it-IT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it-IT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/>
            </a:r>
            <a:br>
              <a:rPr lang="it-IT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it-IT" b="1" dirty="0" smtClean="0">
                <a:solidFill>
                  <a:srgbClr val="FF0000"/>
                </a:solidFill>
              </a:rPr>
              <a:t>Come ospitiamo ?....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67544" y="3645024"/>
            <a:ext cx="8208912" cy="1944216"/>
          </a:xfrm>
        </p:spPr>
        <p:txBody>
          <a:bodyPr>
            <a:normAutofit/>
          </a:bodyPr>
          <a:lstStyle/>
          <a:p>
            <a:endParaRPr lang="it-IT" sz="3600" b="1" i="1" dirty="0" smtClean="0"/>
          </a:p>
          <a:p>
            <a:r>
              <a:rPr lang="it-IT" sz="45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….Ospitiamo con Cuore</a:t>
            </a:r>
          </a:p>
        </p:txBody>
      </p:sp>
      <p:pic>
        <p:nvPicPr>
          <p:cNvPr id="4" name="Immagine 3" descr="logo-email"/>
          <p:cNvPicPr/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347864" y="476672"/>
            <a:ext cx="2448272" cy="1368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it-IT" sz="3200" b="1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None/>
            </a:pPr>
            <a:endParaRPr lang="it-IT" sz="3200" b="1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None/>
            </a:pPr>
            <a:endParaRPr lang="it-IT" sz="3200" b="1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it-IT" sz="32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Ospitiamo con cuore …</a:t>
            </a:r>
            <a:r>
              <a:rPr lang="it-IT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endParaRPr lang="it-IT" sz="1600" b="1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None/>
            </a:pPr>
            <a:endParaRPr lang="it-IT" sz="3200" b="1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it-IT" sz="32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attendendo sulla soglia il </a:t>
            </a:r>
          </a:p>
          <a:p>
            <a:pPr algn="ctr">
              <a:buNone/>
            </a:pPr>
            <a:endParaRPr lang="it-IT" sz="1600" b="1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it-IT" sz="32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“viandante” </a:t>
            </a:r>
            <a:endParaRPr lang="it-IT" sz="1600" b="1" dirty="0" smtClean="0">
              <a:solidFill>
                <a:srgbClr val="FF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None/>
            </a:pPr>
            <a:endParaRPr lang="it-IT" sz="3200" b="1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it-IT" sz="32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Rivelatore della nostra  identità </a:t>
            </a:r>
          </a:p>
          <a:p>
            <a:pPr algn="ctr">
              <a:buNone/>
            </a:pPr>
            <a:r>
              <a:rPr lang="it-IT" sz="32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e del nostro progetto.</a:t>
            </a:r>
            <a:endParaRPr lang="it-IT" dirty="0"/>
          </a:p>
        </p:txBody>
      </p:sp>
      <p:pic>
        <p:nvPicPr>
          <p:cNvPr id="4" name="Immagine 3" descr="logo-email"/>
          <p:cNvPicPr/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563888" y="692697"/>
            <a:ext cx="2232248" cy="1008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FC60DA7-3770-405C-9630-D0151F3E92CC}" type="slidenum">
              <a:rPr lang="it-IT" smtClean="0"/>
              <a:pPr/>
              <a:t>11</a:t>
            </a:fld>
            <a:endParaRPr lang="it-IT" smtClean="0"/>
          </a:p>
        </p:txBody>
      </p:sp>
      <p:sp>
        <p:nvSpPr>
          <p:cNvPr id="279557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900113" y="2205038"/>
            <a:ext cx="7561262" cy="790575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it-IT" sz="2000" b="1" i="1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CASA GENERALIZIA DEL PIO ISTITUTO PICCOLE SUORE SACRA FAMIGLIA</a:t>
            </a:r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0" y="30892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 eaLnBrk="0" hangingPunct="0"/>
            <a:endParaRPr lang="it-IT" sz="2400" b="1">
              <a:latin typeface="Times New Roman" pitchFamily="18" charset="0"/>
            </a:endParaRPr>
          </a:p>
        </p:txBody>
      </p:sp>
      <p:sp>
        <p:nvSpPr>
          <p:cNvPr id="4101" name="Text Box 11"/>
          <p:cNvSpPr txBox="1">
            <a:spLocks noChangeArrowheads="1"/>
          </p:cNvSpPr>
          <p:nvPr/>
        </p:nvSpPr>
        <p:spPr bwMode="auto">
          <a:xfrm>
            <a:off x="755650" y="3860800"/>
            <a:ext cx="7632700" cy="946150"/>
          </a:xfrm>
          <a:prstGeom prst="rect">
            <a:avLst/>
          </a:prstGeom>
          <a:solidFill>
            <a:srgbClr val="CC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800" b="1">
                <a:solidFill>
                  <a:schemeClr val="bg2"/>
                </a:solidFill>
              </a:rPr>
              <a:t>Implementazione del sistema di </a:t>
            </a:r>
          </a:p>
          <a:p>
            <a:r>
              <a:rPr lang="it-IT" sz="2800" b="1">
                <a:solidFill>
                  <a:srgbClr val="FF3300"/>
                </a:solidFill>
              </a:rPr>
              <a:t>“accoglienza coordinata”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F744C3B-52E7-4CAF-84C4-A5BBE81F874B}" type="slidenum">
              <a:rPr lang="it-IT" smtClean="0"/>
              <a:pPr/>
              <a:t>12</a:t>
            </a:fld>
            <a:endParaRPr lang="it-IT" smtClean="0"/>
          </a:p>
        </p:txBody>
      </p:sp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0" y="30892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 eaLnBrk="0" hangingPunct="0"/>
            <a:endParaRPr lang="it-IT" sz="2400" b="1">
              <a:latin typeface="Times New Roman" pitchFamily="18" charset="0"/>
            </a:endParaRPr>
          </a:p>
        </p:txBody>
      </p:sp>
      <p:sp>
        <p:nvSpPr>
          <p:cNvPr id="399363" name="Rectangle 5"/>
          <p:cNvSpPr>
            <a:spLocks noChangeArrowheads="1"/>
          </p:cNvSpPr>
          <p:nvPr/>
        </p:nvSpPr>
        <p:spPr bwMode="auto">
          <a:xfrm>
            <a:off x="468313" y="476250"/>
            <a:ext cx="79914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2400" b="1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OBIETTIVI DEL PROGETTO</a:t>
            </a:r>
            <a:endParaRPr lang="it-IT" sz="2400" b="1" i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it-IT" sz="2400" b="1" i="1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684213" y="5876925"/>
            <a:ext cx="7488237" cy="396875"/>
          </a:xfrm>
          <a:prstGeom prst="rect">
            <a:avLst/>
          </a:prstGeom>
          <a:solidFill>
            <a:srgbClr val="CCFF66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it-IT" b="1" u="sng">
                <a:solidFill>
                  <a:srgbClr val="FF3300"/>
                </a:solidFill>
                <a:latin typeface="Arial" charset="0"/>
              </a:rPr>
              <a:t>“L’Accoglienza delle Piccole Suore delle Sacra Famiglia”</a:t>
            </a:r>
            <a:r>
              <a:rPr lang="it-IT" b="1" u="sng">
                <a:solidFill>
                  <a:schemeClr val="bg2"/>
                </a:solidFill>
                <a:latin typeface="Arial" charset="0"/>
              </a:rPr>
              <a:t> </a:t>
            </a:r>
          </a:p>
        </p:txBody>
      </p:sp>
      <p:sp>
        <p:nvSpPr>
          <p:cNvPr id="5126" name="AutoShape 5"/>
          <p:cNvSpPr>
            <a:spLocks noChangeArrowheads="1"/>
          </p:cNvSpPr>
          <p:nvPr/>
        </p:nvSpPr>
        <p:spPr bwMode="auto">
          <a:xfrm rot="5400000">
            <a:off x="4210844" y="908844"/>
            <a:ext cx="433388" cy="431800"/>
          </a:xfrm>
          <a:prstGeom prst="rightArrow">
            <a:avLst>
              <a:gd name="adj1" fmla="val 50000"/>
              <a:gd name="adj2" fmla="val 25092"/>
            </a:avLst>
          </a:prstGeom>
          <a:gradFill rotWithShape="0">
            <a:gsLst>
              <a:gs pos="0">
                <a:schemeClr val="accent2"/>
              </a:gs>
              <a:gs pos="100000">
                <a:srgbClr val="FFFFFF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it-IT"/>
          </a:p>
        </p:txBody>
      </p:sp>
      <p:sp>
        <p:nvSpPr>
          <p:cNvPr id="5127" name="Rectangle 16"/>
          <p:cNvSpPr>
            <a:spLocks noChangeArrowheads="1"/>
          </p:cNvSpPr>
          <p:nvPr/>
        </p:nvSpPr>
        <p:spPr bwMode="auto">
          <a:xfrm>
            <a:off x="611188" y="3283516"/>
            <a:ext cx="7559675" cy="2246769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it-IT" dirty="0">
                <a:solidFill>
                  <a:srgbClr val="0000FF"/>
                </a:solidFill>
              </a:rPr>
              <a:t>attivare un </a:t>
            </a:r>
            <a:r>
              <a:rPr lang="it-IT" b="1" dirty="0">
                <a:solidFill>
                  <a:srgbClr val="FF3300"/>
                </a:solidFill>
              </a:rPr>
              <a:t>PROGETTO </a:t>
            </a:r>
            <a:r>
              <a:rPr lang="it-IT" b="1" dirty="0" err="1">
                <a:solidFill>
                  <a:srgbClr val="FF3300"/>
                </a:solidFill>
              </a:rPr>
              <a:t>DI</a:t>
            </a:r>
            <a:r>
              <a:rPr lang="it-IT" b="1" dirty="0">
                <a:solidFill>
                  <a:srgbClr val="FF3300"/>
                </a:solidFill>
              </a:rPr>
              <a:t> RILANCIO</a:t>
            </a:r>
            <a:r>
              <a:rPr lang="it-IT" dirty="0">
                <a:solidFill>
                  <a:srgbClr val="0000FF"/>
                </a:solidFill>
              </a:rPr>
              <a:t> </a:t>
            </a:r>
          </a:p>
          <a:p>
            <a:pPr eaLnBrk="0" hangingPunct="0"/>
            <a:r>
              <a:rPr lang="it-IT" dirty="0">
                <a:solidFill>
                  <a:srgbClr val="0000FF"/>
                </a:solidFill>
              </a:rPr>
              <a:t>che permetta  alle strutture della Congregazione </a:t>
            </a:r>
          </a:p>
          <a:p>
            <a:pPr eaLnBrk="0" hangingPunct="0"/>
            <a:r>
              <a:rPr lang="it-IT" dirty="0">
                <a:solidFill>
                  <a:srgbClr val="0000FF"/>
                </a:solidFill>
              </a:rPr>
              <a:t>di raggiungere gli scopi, la missione gli obiettivi </a:t>
            </a:r>
            <a:r>
              <a:rPr lang="it-IT" dirty="0" smtClean="0">
                <a:solidFill>
                  <a:srgbClr val="0000FF"/>
                </a:solidFill>
              </a:rPr>
              <a:t>e proporsi nell’ambito </a:t>
            </a:r>
            <a:r>
              <a:rPr lang="it-IT" dirty="0">
                <a:solidFill>
                  <a:srgbClr val="0000FF"/>
                </a:solidFill>
              </a:rPr>
              <a:t>turistico religioso e sociale </a:t>
            </a:r>
            <a:r>
              <a:rPr lang="it-IT" dirty="0" smtClean="0">
                <a:solidFill>
                  <a:srgbClr val="0000FF"/>
                </a:solidFill>
              </a:rPr>
              <a:t> </a:t>
            </a:r>
            <a:r>
              <a:rPr lang="it-IT" dirty="0">
                <a:solidFill>
                  <a:srgbClr val="0000FF"/>
                </a:solidFill>
              </a:rPr>
              <a:t>come soluzione “etica, congrua ed ottimale”  nell’offerta turistica extralberghiera  del nostro paese, creando un progetto unico </a:t>
            </a:r>
          </a:p>
          <a:p>
            <a:pPr eaLnBrk="0" hangingPunct="0"/>
            <a:r>
              <a:rPr lang="it-IT" dirty="0">
                <a:solidFill>
                  <a:srgbClr val="0000FF"/>
                </a:solidFill>
              </a:rPr>
              <a:t>di accoglienza della congregazione: </a:t>
            </a:r>
          </a:p>
        </p:txBody>
      </p:sp>
      <p:sp>
        <p:nvSpPr>
          <p:cNvPr id="5128" name="Rectangle 18"/>
          <p:cNvSpPr>
            <a:spLocks noChangeArrowheads="1"/>
          </p:cNvSpPr>
          <p:nvPr/>
        </p:nvSpPr>
        <p:spPr bwMode="auto">
          <a:xfrm>
            <a:off x="250825" y="1412875"/>
            <a:ext cx="82819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3060700" algn="l"/>
                <a:tab pos="6119813" algn="l"/>
              </a:tabLst>
            </a:pPr>
            <a:r>
              <a:rPr lang="it-IT" b="1">
                <a:solidFill>
                  <a:schemeClr val="bg2"/>
                </a:solidFill>
                <a:latin typeface="Arial" charset="0"/>
              </a:rPr>
              <a:t>sviluppo ed implementazione del sistema di </a:t>
            </a:r>
          </a:p>
          <a:p>
            <a:pPr>
              <a:tabLst>
                <a:tab pos="3060700" algn="l"/>
                <a:tab pos="6119813" algn="l"/>
              </a:tabLst>
            </a:pPr>
            <a:r>
              <a:rPr lang="it-IT" b="1">
                <a:solidFill>
                  <a:srgbClr val="FF3300"/>
                </a:solidFill>
                <a:latin typeface="Arial" charset="0"/>
              </a:rPr>
              <a:t>“accoglienza coordinata”</a:t>
            </a:r>
            <a:r>
              <a:rPr lang="it-IT" b="1">
                <a:solidFill>
                  <a:schemeClr val="bg2"/>
                </a:solidFill>
                <a:latin typeface="Arial" charset="0"/>
              </a:rPr>
              <a:t> </a:t>
            </a:r>
          </a:p>
          <a:p>
            <a:pPr>
              <a:tabLst>
                <a:tab pos="3060700" algn="l"/>
                <a:tab pos="6119813" algn="l"/>
              </a:tabLst>
            </a:pPr>
            <a:r>
              <a:rPr lang="it-IT" b="1">
                <a:solidFill>
                  <a:schemeClr val="bg2"/>
                </a:solidFill>
                <a:latin typeface="Arial" charset="0"/>
              </a:rPr>
              <a:t>delle nostre strutture ricettive (Case per Ferie) </a:t>
            </a:r>
          </a:p>
        </p:txBody>
      </p:sp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2268538" y="2492375"/>
            <a:ext cx="23050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2400" b="1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quindi</a:t>
            </a:r>
            <a:endParaRPr lang="it-IT" sz="2400" b="1" i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it-IT" sz="2400" b="1" i="1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5130" name="AutoShape 5"/>
          <p:cNvSpPr>
            <a:spLocks noChangeArrowheads="1"/>
          </p:cNvSpPr>
          <p:nvPr/>
        </p:nvSpPr>
        <p:spPr bwMode="auto">
          <a:xfrm rot="5400000">
            <a:off x="4210844" y="2637632"/>
            <a:ext cx="433387" cy="431800"/>
          </a:xfrm>
          <a:prstGeom prst="rightArrow">
            <a:avLst>
              <a:gd name="adj1" fmla="val 50000"/>
              <a:gd name="adj2" fmla="val 25092"/>
            </a:avLst>
          </a:prstGeom>
          <a:gradFill rotWithShape="0">
            <a:gsLst>
              <a:gs pos="0">
                <a:schemeClr val="accent2"/>
              </a:gs>
              <a:gs pos="100000">
                <a:srgbClr val="FFFFFF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piè di pagina 1"/>
          <p:cNvSpPr txBox="1">
            <a:spLocks noGrp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it-IT" sz="1200">
              <a:latin typeface="Arial" charset="0"/>
            </a:endParaRPr>
          </a:p>
        </p:txBody>
      </p:sp>
      <p:sp>
        <p:nvSpPr>
          <p:cNvPr id="6147" name="Segnaposto numero diapositiva 2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EC3ABEF-DFC9-46E7-931A-304570A04E8F}" type="slidenum">
              <a:rPr lang="it-IT" sz="1200">
                <a:latin typeface="Arial Black" pitchFamily="34" charset="0"/>
              </a:rPr>
              <a:pPr algn="r"/>
              <a:t>13</a:t>
            </a:fld>
            <a:endParaRPr lang="it-IT" sz="1200">
              <a:latin typeface="Arial Black" pitchFamily="34" charset="0"/>
            </a:endParaRPr>
          </a:p>
        </p:txBody>
      </p:sp>
      <p:sp>
        <p:nvSpPr>
          <p:cNvPr id="6148" name="Rectangle 6"/>
          <p:cNvSpPr>
            <a:spLocks noChangeArrowheads="1"/>
          </p:cNvSpPr>
          <p:nvPr/>
        </p:nvSpPr>
        <p:spPr bwMode="auto">
          <a:xfrm>
            <a:off x="0" y="30892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 eaLnBrk="0" hangingPunct="0"/>
            <a:endParaRPr lang="it-IT" sz="2400" b="1">
              <a:latin typeface="Times New Roman" pitchFamily="18" charset="0"/>
            </a:endParaRPr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 rot="5400000">
            <a:off x="4037012" y="1444626"/>
            <a:ext cx="638175" cy="431800"/>
          </a:xfrm>
          <a:prstGeom prst="rightArrow">
            <a:avLst>
              <a:gd name="adj1" fmla="val 50000"/>
              <a:gd name="adj2" fmla="val 36949"/>
            </a:avLst>
          </a:prstGeom>
          <a:gradFill rotWithShape="0">
            <a:gsLst>
              <a:gs pos="0">
                <a:schemeClr val="accent2"/>
              </a:gs>
              <a:gs pos="100000">
                <a:srgbClr val="FFFFFF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it-IT"/>
          </a:p>
        </p:txBody>
      </p:sp>
      <p:sp>
        <p:nvSpPr>
          <p:cNvPr id="399367" name="Rectangle 5"/>
          <p:cNvSpPr>
            <a:spLocks noChangeArrowheads="1"/>
          </p:cNvSpPr>
          <p:nvPr/>
        </p:nvSpPr>
        <p:spPr bwMode="auto">
          <a:xfrm>
            <a:off x="1692275" y="765175"/>
            <a:ext cx="55435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24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Principali aspetti </a:t>
            </a:r>
            <a:r>
              <a:rPr lang="it-IT" sz="2400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implementati:</a:t>
            </a:r>
            <a:endParaRPr lang="it-IT" sz="2400" b="1" i="1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6151" name="Rectangle 8"/>
          <p:cNvSpPr>
            <a:spLocks noChangeArrowheads="1"/>
          </p:cNvSpPr>
          <p:nvPr/>
        </p:nvSpPr>
        <p:spPr bwMode="auto">
          <a:xfrm>
            <a:off x="597608" y="2582443"/>
            <a:ext cx="76327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it-IT" dirty="0" smtClean="0">
                <a:solidFill>
                  <a:srgbClr val="FF3300"/>
                </a:solidFill>
                <a:latin typeface="Arial" charset="0"/>
              </a:rPr>
              <a:t>2</a:t>
            </a:r>
            <a:r>
              <a:rPr lang="it-IT" dirty="0" smtClean="0">
                <a:solidFill>
                  <a:schemeClr val="bg2"/>
                </a:solidFill>
                <a:latin typeface="Arial" charset="0"/>
              </a:rPr>
              <a:t>. </a:t>
            </a:r>
            <a:r>
              <a:rPr lang="it-IT" dirty="0">
                <a:solidFill>
                  <a:schemeClr val="bg2"/>
                </a:solidFill>
                <a:latin typeface="Arial" charset="0"/>
              </a:rPr>
              <a:t>Fissare obiettivi economici-finanziari e di </a:t>
            </a:r>
            <a:r>
              <a:rPr lang="it-IT" dirty="0" smtClean="0">
                <a:solidFill>
                  <a:schemeClr val="bg2"/>
                </a:solidFill>
                <a:latin typeface="Arial" charset="0"/>
              </a:rPr>
              <a:t>comunicazione generali</a:t>
            </a:r>
            <a:endParaRPr lang="it-IT" dirty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6152" name="Rectangle 9"/>
          <p:cNvSpPr>
            <a:spLocks noChangeArrowheads="1"/>
          </p:cNvSpPr>
          <p:nvPr/>
        </p:nvSpPr>
        <p:spPr bwMode="auto">
          <a:xfrm>
            <a:off x="604158" y="3501008"/>
            <a:ext cx="8496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it-IT" dirty="0" smtClean="0">
                <a:solidFill>
                  <a:srgbClr val="FF3300"/>
                </a:solidFill>
                <a:latin typeface="Arial" charset="0"/>
              </a:rPr>
              <a:t>3</a:t>
            </a:r>
            <a:r>
              <a:rPr lang="it-IT" dirty="0" smtClean="0">
                <a:solidFill>
                  <a:schemeClr val="bg2"/>
                </a:solidFill>
                <a:latin typeface="Arial" charset="0"/>
              </a:rPr>
              <a:t>.Dotarsi </a:t>
            </a:r>
            <a:r>
              <a:rPr lang="it-IT" dirty="0">
                <a:solidFill>
                  <a:schemeClr val="bg2"/>
                </a:solidFill>
                <a:latin typeface="Arial" charset="0"/>
              </a:rPr>
              <a:t>di una struttura organizzativa “centrale” con assegnazione formale di ruoli e responsabilità</a:t>
            </a:r>
          </a:p>
        </p:txBody>
      </p:sp>
      <p:sp>
        <p:nvSpPr>
          <p:cNvPr id="6153" name="Rectangle 10"/>
          <p:cNvSpPr>
            <a:spLocks noChangeArrowheads="1"/>
          </p:cNvSpPr>
          <p:nvPr/>
        </p:nvSpPr>
        <p:spPr bwMode="auto">
          <a:xfrm>
            <a:off x="555190" y="4437112"/>
            <a:ext cx="8280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it-IT" dirty="0" smtClean="0">
                <a:solidFill>
                  <a:srgbClr val="FF3300"/>
                </a:solidFill>
                <a:latin typeface="Arial" charset="0"/>
              </a:rPr>
              <a:t>4</a:t>
            </a:r>
            <a:r>
              <a:rPr lang="it-IT" dirty="0" smtClean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it-IT" dirty="0">
                <a:solidFill>
                  <a:schemeClr val="bg2"/>
                </a:solidFill>
                <a:latin typeface="Arial" charset="0"/>
              </a:rPr>
              <a:t>Gestire in maniera formale i processi interni (creare procedure e registrare le attività)</a:t>
            </a:r>
          </a:p>
        </p:txBody>
      </p:sp>
      <p:sp>
        <p:nvSpPr>
          <p:cNvPr id="6154" name="Rectangle 11"/>
          <p:cNvSpPr>
            <a:spLocks noChangeArrowheads="1"/>
          </p:cNvSpPr>
          <p:nvPr/>
        </p:nvSpPr>
        <p:spPr bwMode="auto">
          <a:xfrm>
            <a:off x="611560" y="2131239"/>
            <a:ext cx="76327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it-IT" dirty="0" smtClean="0">
                <a:solidFill>
                  <a:srgbClr val="FF3300"/>
                </a:solidFill>
                <a:latin typeface="Arial" charset="0"/>
              </a:rPr>
              <a:t>1</a:t>
            </a:r>
            <a:r>
              <a:rPr lang="it-IT" dirty="0" smtClean="0">
                <a:solidFill>
                  <a:schemeClr val="bg2"/>
                </a:solidFill>
                <a:latin typeface="Arial" charset="0"/>
              </a:rPr>
              <a:t>. Porre al centro la </a:t>
            </a:r>
            <a:r>
              <a:rPr lang="it-IT" dirty="0" err="1" smtClean="0">
                <a:solidFill>
                  <a:schemeClr val="bg2"/>
                </a:solidFill>
                <a:latin typeface="Arial" charset="0"/>
              </a:rPr>
              <a:t>Mission</a:t>
            </a:r>
            <a:r>
              <a:rPr lang="it-IT" dirty="0" smtClean="0">
                <a:solidFill>
                  <a:schemeClr val="bg2"/>
                </a:solidFill>
                <a:latin typeface="Arial" charset="0"/>
              </a:rPr>
              <a:t>  delle PSSF nelle Case per Ferie</a:t>
            </a:r>
            <a:endParaRPr lang="it-IT" dirty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6155" name="Rectangle 12"/>
          <p:cNvSpPr>
            <a:spLocks noChangeArrowheads="1"/>
          </p:cNvSpPr>
          <p:nvPr/>
        </p:nvSpPr>
        <p:spPr bwMode="auto">
          <a:xfrm>
            <a:off x="583970" y="5364391"/>
            <a:ext cx="83518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it-IT" dirty="0">
                <a:solidFill>
                  <a:srgbClr val="FF3300"/>
                </a:solidFill>
                <a:latin typeface="Arial" charset="0"/>
              </a:rPr>
              <a:t>5</a:t>
            </a:r>
            <a:r>
              <a:rPr lang="it-IT" dirty="0">
                <a:solidFill>
                  <a:schemeClr val="bg2"/>
                </a:solidFill>
                <a:latin typeface="Arial" charset="0"/>
              </a:rPr>
              <a:t>. Coordinare i servizi centrali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395288" y="1844675"/>
            <a:ext cx="874871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2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1. Costituzione “Gruppo di lavoro” ed avvio del progetto</a:t>
            </a:r>
          </a:p>
        </p:txBody>
      </p:sp>
      <p:sp>
        <p:nvSpPr>
          <p:cNvPr id="8195" name="Rectangle 7"/>
          <p:cNvSpPr>
            <a:spLocks noChangeArrowheads="1"/>
          </p:cNvSpPr>
          <p:nvPr/>
        </p:nvSpPr>
        <p:spPr bwMode="auto">
          <a:xfrm>
            <a:off x="3203575" y="3284538"/>
            <a:ext cx="3240088" cy="476250"/>
          </a:xfrm>
          <a:prstGeom prst="rect">
            <a:avLst/>
          </a:prstGeom>
          <a:solidFill>
            <a:srgbClr val="CCFF66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 b="1">
                <a:solidFill>
                  <a:schemeClr val="bg2"/>
                </a:solidFill>
                <a:latin typeface="Arial" charset="0"/>
              </a:rPr>
              <a:t>OPERA MONS. GIUSEPPE NASCIMBENI</a:t>
            </a:r>
          </a:p>
          <a:p>
            <a:r>
              <a:rPr lang="it-IT" sz="1200">
                <a:solidFill>
                  <a:schemeClr val="bg2"/>
                </a:solidFill>
                <a:latin typeface="Arial" charset="0"/>
              </a:rPr>
              <a:t>CAVALLINO-TREPORTI (VE).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059113" y="2349500"/>
            <a:ext cx="338455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1800" b="1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Strutture inizio progetto</a:t>
            </a:r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 rot="5400000">
            <a:off x="4499769" y="2709069"/>
            <a:ext cx="433388" cy="431800"/>
          </a:xfrm>
          <a:prstGeom prst="rightArrow">
            <a:avLst>
              <a:gd name="adj1" fmla="val 50000"/>
              <a:gd name="adj2" fmla="val 25092"/>
            </a:avLst>
          </a:prstGeom>
          <a:gradFill rotWithShape="0">
            <a:gsLst>
              <a:gs pos="0">
                <a:schemeClr val="accent2"/>
              </a:gs>
              <a:gs pos="100000">
                <a:srgbClr val="FFFFFF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it-IT"/>
          </a:p>
        </p:txBody>
      </p:sp>
      <p:sp>
        <p:nvSpPr>
          <p:cNvPr id="8198" name="Rectangle 9"/>
          <p:cNvSpPr>
            <a:spLocks noChangeArrowheads="1"/>
          </p:cNvSpPr>
          <p:nvPr/>
        </p:nvSpPr>
        <p:spPr bwMode="auto">
          <a:xfrm>
            <a:off x="3203575" y="3860800"/>
            <a:ext cx="3238500" cy="469900"/>
          </a:xfrm>
          <a:prstGeom prst="rect">
            <a:avLst/>
          </a:prstGeom>
          <a:solidFill>
            <a:srgbClr val="CC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 b="1">
                <a:solidFill>
                  <a:schemeClr val="bg2"/>
                </a:solidFill>
                <a:latin typeface="Arial" charset="0"/>
              </a:rPr>
              <a:t>CASA S. MARIA</a:t>
            </a:r>
          </a:p>
          <a:p>
            <a:r>
              <a:rPr lang="it-IT" sz="1200">
                <a:solidFill>
                  <a:schemeClr val="bg2"/>
                </a:solidFill>
                <a:latin typeface="Arial" charset="0"/>
              </a:rPr>
              <a:t>FOLGARIA (TRENTO)</a:t>
            </a:r>
          </a:p>
        </p:txBody>
      </p:sp>
      <p:sp>
        <p:nvSpPr>
          <p:cNvPr id="8199" name="Rectangle 8"/>
          <p:cNvSpPr>
            <a:spLocks noChangeArrowheads="1"/>
          </p:cNvSpPr>
          <p:nvPr/>
        </p:nvSpPr>
        <p:spPr bwMode="auto">
          <a:xfrm>
            <a:off x="3203575" y="4508500"/>
            <a:ext cx="3240088" cy="469900"/>
          </a:xfrm>
          <a:prstGeom prst="rect">
            <a:avLst/>
          </a:prstGeom>
          <a:solidFill>
            <a:srgbClr val="CC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 b="1">
                <a:solidFill>
                  <a:schemeClr val="bg2"/>
                </a:solidFill>
                <a:latin typeface="Arial" charset="0"/>
              </a:rPr>
              <a:t>RESIDENZA UNIVERSITARIA NAZARETH</a:t>
            </a:r>
          </a:p>
          <a:p>
            <a:r>
              <a:rPr lang="it-IT" sz="1200">
                <a:solidFill>
                  <a:schemeClr val="bg2"/>
                </a:solidFill>
                <a:latin typeface="Arial" charset="0"/>
              </a:rPr>
              <a:t>VITERBO</a:t>
            </a:r>
          </a:p>
        </p:txBody>
      </p:sp>
      <p:sp>
        <p:nvSpPr>
          <p:cNvPr id="8200" name="Rectangle 40"/>
          <p:cNvSpPr>
            <a:spLocks noChangeArrowheads="1"/>
          </p:cNvSpPr>
          <p:nvPr/>
        </p:nvSpPr>
        <p:spPr bwMode="auto">
          <a:xfrm>
            <a:off x="3203575" y="5084763"/>
            <a:ext cx="3240088" cy="469900"/>
          </a:xfrm>
          <a:prstGeom prst="rect">
            <a:avLst/>
          </a:prstGeom>
          <a:solidFill>
            <a:srgbClr val="CC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 b="1">
                <a:solidFill>
                  <a:schemeClr val="bg2"/>
                </a:solidFill>
                <a:latin typeface="Arial" charset="0"/>
              </a:rPr>
              <a:t>CASA– PAOLO VI</a:t>
            </a:r>
          </a:p>
          <a:p>
            <a:r>
              <a:rPr lang="it-IT" sz="1200">
                <a:solidFill>
                  <a:schemeClr val="bg2"/>
                </a:solidFill>
                <a:latin typeface="Arial" charset="0"/>
              </a:rPr>
              <a:t>ROMA</a:t>
            </a:r>
          </a:p>
        </p:txBody>
      </p:sp>
      <p:sp>
        <p:nvSpPr>
          <p:cNvPr id="8201" name="Rectangle 10"/>
          <p:cNvSpPr>
            <a:spLocks noChangeArrowheads="1"/>
          </p:cNvSpPr>
          <p:nvPr/>
        </p:nvSpPr>
        <p:spPr bwMode="auto">
          <a:xfrm>
            <a:off x="3203575" y="5732463"/>
            <a:ext cx="3240088" cy="469900"/>
          </a:xfrm>
          <a:prstGeom prst="rect">
            <a:avLst/>
          </a:prstGeom>
          <a:solidFill>
            <a:srgbClr val="CC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 b="1">
                <a:solidFill>
                  <a:schemeClr val="bg2"/>
                </a:solidFill>
                <a:latin typeface="Arial" charset="0"/>
              </a:rPr>
              <a:t>GARDA FAMILY HOUSE</a:t>
            </a:r>
          </a:p>
          <a:p>
            <a:r>
              <a:rPr lang="it-IT" sz="1200">
                <a:solidFill>
                  <a:schemeClr val="bg2"/>
                </a:solidFill>
                <a:latin typeface="Arial" charset="0"/>
              </a:rPr>
              <a:t>CASTELLETTO DI BRENZONE (VR)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395288" y="620713"/>
            <a:ext cx="83534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24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PRIMA FASE PROGETTO </a:t>
            </a:r>
            <a:r>
              <a:rPr lang="it-IT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“Le attività svolte”</a:t>
            </a:r>
          </a:p>
        </p:txBody>
      </p:sp>
      <p:sp>
        <p:nvSpPr>
          <p:cNvPr id="8203" name="Segnaposto numero diapositiva 2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989AFCC-8E7F-40F6-BA73-5ACD34906EFB}" type="slidenum">
              <a:rPr lang="it-IT" sz="1200">
                <a:latin typeface="Arial Black" pitchFamily="34" charset="0"/>
              </a:rPr>
              <a:pPr algn="r"/>
              <a:t>14</a:t>
            </a:fld>
            <a:endParaRPr lang="it-IT" sz="120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395288" y="1557338"/>
            <a:ext cx="874871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2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Analisi dei processi di gestione delle strutture</a:t>
            </a:r>
          </a:p>
        </p:txBody>
      </p:sp>
      <p:sp>
        <p:nvSpPr>
          <p:cNvPr id="9219" name="Rectangle 7"/>
          <p:cNvSpPr>
            <a:spLocks noChangeArrowheads="1"/>
          </p:cNvSpPr>
          <p:nvPr/>
        </p:nvSpPr>
        <p:spPr bwMode="auto">
          <a:xfrm>
            <a:off x="900113" y="3429000"/>
            <a:ext cx="3240087" cy="935038"/>
          </a:xfrm>
          <a:prstGeom prst="rect">
            <a:avLst/>
          </a:prstGeom>
          <a:solidFill>
            <a:srgbClr val="CCFF66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800" b="1">
                <a:solidFill>
                  <a:schemeClr val="bg2"/>
                </a:solidFill>
                <a:latin typeface="Arial" charset="0"/>
              </a:rPr>
              <a:t>GESTIONE DELLE DISPONIBILITA’ E PRENOTAZIONI</a:t>
            </a:r>
            <a:endParaRPr lang="it-IT" sz="18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9220" name="Rectangle 7"/>
          <p:cNvSpPr>
            <a:spLocks noChangeArrowheads="1"/>
          </p:cNvSpPr>
          <p:nvPr/>
        </p:nvSpPr>
        <p:spPr bwMode="auto">
          <a:xfrm>
            <a:off x="900113" y="4652963"/>
            <a:ext cx="3240087" cy="385762"/>
          </a:xfrm>
          <a:prstGeom prst="rect">
            <a:avLst/>
          </a:prstGeom>
          <a:solidFill>
            <a:srgbClr val="CCFF66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800" b="1">
                <a:solidFill>
                  <a:schemeClr val="bg2"/>
                </a:solidFill>
                <a:latin typeface="Arial" charset="0"/>
              </a:rPr>
              <a:t>CONTATTI CON L’OSPITE</a:t>
            </a:r>
            <a:endParaRPr lang="it-IT" sz="18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9221" name="Rectangle 7"/>
          <p:cNvSpPr>
            <a:spLocks noChangeArrowheads="1"/>
          </p:cNvSpPr>
          <p:nvPr/>
        </p:nvSpPr>
        <p:spPr bwMode="auto">
          <a:xfrm>
            <a:off x="900113" y="5373688"/>
            <a:ext cx="3240087" cy="385762"/>
          </a:xfrm>
          <a:prstGeom prst="rect">
            <a:avLst/>
          </a:prstGeom>
          <a:solidFill>
            <a:srgbClr val="CCFF66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800" b="1">
                <a:solidFill>
                  <a:schemeClr val="bg2"/>
                </a:solidFill>
                <a:latin typeface="Arial" charset="0"/>
              </a:rPr>
              <a:t>GESTIONE RISORSE</a:t>
            </a:r>
            <a:endParaRPr lang="it-IT" sz="18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900113" y="2349500"/>
            <a:ext cx="3240087" cy="415925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>
                <a:solidFill>
                  <a:srgbClr val="FF3300"/>
                </a:solidFill>
                <a:latin typeface="Arial" charset="0"/>
              </a:rPr>
              <a:t>PROCESSI ANALIZZATI</a:t>
            </a:r>
            <a:endParaRPr lang="it-IT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9223" name="AutoShape 5"/>
          <p:cNvSpPr>
            <a:spLocks noChangeArrowheads="1"/>
          </p:cNvSpPr>
          <p:nvPr/>
        </p:nvSpPr>
        <p:spPr bwMode="auto">
          <a:xfrm rot="5400000">
            <a:off x="2339181" y="2853532"/>
            <a:ext cx="433387" cy="431800"/>
          </a:xfrm>
          <a:prstGeom prst="rightArrow">
            <a:avLst>
              <a:gd name="adj1" fmla="val 50000"/>
              <a:gd name="adj2" fmla="val 25092"/>
            </a:avLst>
          </a:prstGeom>
          <a:gradFill rotWithShape="0">
            <a:gsLst>
              <a:gs pos="0">
                <a:schemeClr val="accent2"/>
              </a:gs>
              <a:gs pos="100000">
                <a:srgbClr val="FFFFFF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it-IT"/>
          </a:p>
        </p:txBody>
      </p:sp>
      <p:sp>
        <p:nvSpPr>
          <p:cNvPr id="9224" name="AutoShape 5"/>
          <p:cNvSpPr>
            <a:spLocks noChangeArrowheads="1"/>
          </p:cNvSpPr>
          <p:nvPr/>
        </p:nvSpPr>
        <p:spPr bwMode="auto">
          <a:xfrm>
            <a:off x="4498975" y="4367213"/>
            <a:ext cx="433388" cy="431800"/>
          </a:xfrm>
          <a:prstGeom prst="rightArrow">
            <a:avLst>
              <a:gd name="adj1" fmla="val 50000"/>
              <a:gd name="adj2" fmla="val 25092"/>
            </a:avLst>
          </a:prstGeom>
          <a:gradFill rotWithShape="0">
            <a:gsLst>
              <a:gs pos="0">
                <a:schemeClr val="accent2"/>
              </a:gs>
              <a:gs pos="100000">
                <a:srgbClr val="FFFFFF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003800" y="3933825"/>
            <a:ext cx="331152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2400" b="1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Studio della modulistica di registrazione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395288" y="620713"/>
            <a:ext cx="83534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24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PRIMA FASE PROGETTO </a:t>
            </a:r>
            <a:r>
              <a:rPr lang="it-IT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“Le attività svolte”</a:t>
            </a:r>
          </a:p>
        </p:txBody>
      </p:sp>
      <p:sp>
        <p:nvSpPr>
          <p:cNvPr id="9227" name="Segnaposto numero diapositiva 2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199A6E3-6F6E-48CA-A74E-C11AE20A17CE}" type="slidenum">
              <a:rPr lang="it-IT" sz="1200">
                <a:latin typeface="Arial Black" pitchFamily="34" charset="0"/>
              </a:rPr>
              <a:pPr algn="r"/>
              <a:t>15</a:t>
            </a:fld>
            <a:endParaRPr lang="it-IT" sz="120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395288" y="1557338"/>
            <a:ext cx="874871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2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3. Definizione delle procedure gestionali comuni a tutte le strutture</a:t>
            </a:r>
          </a:p>
        </p:txBody>
      </p:sp>
      <p:sp>
        <p:nvSpPr>
          <p:cNvPr id="10243" name="Rectangle 7"/>
          <p:cNvSpPr>
            <a:spLocks noChangeArrowheads="1"/>
          </p:cNvSpPr>
          <p:nvPr/>
        </p:nvSpPr>
        <p:spPr bwMode="auto">
          <a:xfrm>
            <a:off x="3132138" y="3573463"/>
            <a:ext cx="3240087" cy="385762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800" b="1">
                <a:solidFill>
                  <a:srgbClr val="0000FF"/>
                </a:solidFill>
                <a:latin typeface="Arial" charset="0"/>
              </a:rPr>
              <a:t>Gestione delle prenotazioni</a:t>
            </a:r>
            <a:endParaRPr lang="it-IT" sz="18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244" name="Rectangle 7"/>
          <p:cNvSpPr>
            <a:spLocks noChangeArrowheads="1"/>
          </p:cNvSpPr>
          <p:nvPr/>
        </p:nvSpPr>
        <p:spPr bwMode="auto">
          <a:xfrm>
            <a:off x="3132138" y="4292600"/>
            <a:ext cx="3240087" cy="935038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800" b="1">
                <a:solidFill>
                  <a:srgbClr val="0000FF"/>
                </a:solidFill>
                <a:latin typeface="Arial" charset="0"/>
              </a:rPr>
              <a:t>Guida pratica alla compilazione dei documenti fiscali</a:t>
            </a:r>
            <a:endParaRPr lang="it-IT" sz="18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245" name="Rectangle 7"/>
          <p:cNvSpPr>
            <a:spLocks noChangeArrowheads="1"/>
          </p:cNvSpPr>
          <p:nvPr/>
        </p:nvSpPr>
        <p:spPr bwMode="auto">
          <a:xfrm>
            <a:off x="3132138" y="5445125"/>
            <a:ext cx="3240087" cy="38576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800" b="1">
                <a:solidFill>
                  <a:srgbClr val="0000FF"/>
                </a:solidFill>
                <a:latin typeface="Arial" charset="0"/>
              </a:rPr>
              <a:t>Consegne reception</a:t>
            </a:r>
            <a:endParaRPr lang="it-IT" sz="18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246" name="Rectangle 7"/>
          <p:cNvSpPr>
            <a:spLocks noChangeArrowheads="1"/>
          </p:cNvSpPr>
          <p:nvPr/>
        </p:nvSpPr>
        <p:spPr bwMode="auto">
          <a:xfrm>
            <a:off x="1619250" y="2492375"/>
            <a:ext cx="5976938" cy="415925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>
                <a:solidFill>
                  <a:srgbClr val="FF3300"/>
                </a:solidFill>
                <a:latin typeface="Arial" charset="0"/>
              </a:rPr>
              <a:t>PROCEDURE DEFINITE</a:t>
            </a:r>
            <a:endParaRPr lang="it-IT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0247" name="AutoShape 5"/>
          <p:cNvSpPr>
            <a:spLocks noChangeArrowheads="1"/>
          </p:cNvSpPr>
          <p:nvPr/>
        </p:nvSpPr>
        <p:spPr bwMode="auto">
          <a:xfrm rot="5400000">
            <a:off x="4426744" y="2997994"/>
            <a:ext cx="433388" cy="431800"/>
          </a:xfrm>
          <a:prstGeom prst="rightArrow">
            <a:avLst>
              <a:gd name="adj1" fmla="val 50000"/>
              <a:gd name="adj2" fmla="val 25092"/>
            </a:avLst>
          </a:prstGeom>
          <a:gradFill rotWithShape="0">
            <a:gsLst>
              <a:gs pos="0">
                <a:schemeClr val="accent2"/>
              </a:gs>
              <a:gs pos="100000">
                <a:srgbClr val="FFFFFF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it-IT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395288" y="620713"/>
            <a:ext cx="83534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24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PRIMA FASE PROGETTO </a:t>
            </a:r>
            <a:r>
              <a:rPr lang="it-IT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“Le attività svolte”</a:t>
            </a:r>
          </a:p>
        </p:txBody>
      </p:sp>
      <p:sp>
        <p:nvSpPr>
          <p:cNvPr id="10249" name="Segnaposto numero diapositiva 2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9BA4FB3-B987-4C92-B26B-1C2B0078B5A8}" type="slidenum">
              <a:rPr lang="it-IT" sz="1200">
                <a:latin typeface="Arial Black" pitchFamily="34" charset="0"/>
              </a:rPr>
              <a:pPr algn="r"/>
              <a:t>16</a:t>
            </a:fld>
            <a:endParaRPr lang="it-IT" sz="120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395288" y="1268760"/>
            <a:ext cx="874871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5. Gestione rapporti con il fornitore del </a:t>
            </a:r>
            <a:r>
              <a:rPr lang="it-IT" sz="2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programma </a:t>
            </a:r>
            <a:r>
              <a:rPr lang="it-IT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gestionale</a:t>
            </a:r>
          </a:p>
        </p:txBody>
      </p:sp>
      <p:sp>
        <p:nvSpPr>
          <p:cNvPr id="12291" name="Rectangle 7"/>
          <p:cNvSpPr>
            <a:spLocks noChangeArrowheads="1"/>
          </p:cNvSpPr>
          <p:nvPr/>
        </p:nvSpPr>
        <p:spPr bwMode="auto">
          <a:xfrm>
            <a:off x="684213" y="2133600"/>
            <a:ext cx="7920037" cy="415925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 dirty="0">
                <a:solidFill>
                  <a:srgbClr val="FF3300"/>
                </a:solidFill>
                <a:latin typeface="Arial" charset="0"/>
              </a:rPr>
              <a:t>Strutture che utilizzano il </a:t>
            </a:r>
            <a:r>
              <a:rPr lang="it-IT" b="1" dirty="0" smtClean="0">
                <a:solidFill>
                  <a:srgbClr val="FF3300"/>
                </a:solidFill>
                <a:latin typeface="Arial" charset="0"/>
              </a:rPr>
              <a:t>“Gestionale”</a:t>
            </a:r>
            <a:endParaRPr lang="it-IT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2292" name="AutoShape 5"/>
          <p:cNvSpPr>
            <a:spLocks noChangeArrowheads="1"/>
          </p:cNvSpPr>
          <p:nvPr/>
        </p:nvSpPr>
        <p:spPr bwMode="auto">
          <a:xfrm rot="5400000">
            <a:off x="2410619" y="2637632"/>
            <a:ext cx="433387" cy="431800"/>
          </a:xfrm>
          <a:prstGeom prst="rightArrow">
            <a:avLst>
              <a:gd name="adj1" fmla="val 50000"/>
              <a:gd name="adj2" fmla="val 25092"/>
            </a:avLst>
          </a:prstGeom>
          <a:gradFill rotWithShape="0">
            <a:gsLst>
              <a:gs pos="0">
                <a:schemeClr val="accent2"/>
              </a:gs>
              <a:gs pos="100000">
                <a:srgbClr val="FFFFFF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it-IT"/>
          </a:p>
        </p:txBody>
      </p:sp>
      <p:sp>
        <p:nvSpPr>
          <p:cNvPr id="12293" name="Rectangle 10"/>
          <p:cNvSpPr>
            <a:spLocks noChangeArrowheads="1"/>
          </p:cNvSpPr>
          <p:nvPr/>
        </p:nvSpPr>
        <p:spPr bwMode="auto">
          <a:xfrm>
            <a:off x="1116013" y="3141663"/>
            <a:ext cx="3240087" cy="469900"/>
          </a:xfrm>
          <a:prstGeom prst="rect">
            <a:avLst/>
          </a:prstGeom>
          <a:solidFill>
            <a:srgbClr val="CC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 b="1">
                <a:solidFill>
                  <a:schemeClr val="bg2"/>
                </a:solidFill>
                <a:latin typeface="Arial" charset="0"/>
              </a:rPr>
              <a:t>GARDA FAMILY HOUSE</a:t>
            </a:r>
          </a:p>
          <a:p>
            <a:r>
              <a:rPr lang="it-IT" sz="1200">
                <a:solidFill>
                  <a:schemeClr val="bg2"/>
                </a:solidFill>
                <a:latin typeface="Arial" charset="0"/>
              </a:rPr>
              <a:t>CASTELLETTO DI BRENZONE (VR)</a:t>
            </a:r>
          </a:p>
        </p:txBody>
      </p:sp>
      <p:sp>
        <p:nvSpPr>
          <p:cNvPr id="12294" name="Rectangle 7"/>
          <p:cNvSpPr>
            <a:spLocks noChangeArrowheads="1"/>
          </p:cNvSpPr>
          <p:nvPr/>
        </p:nvSpPr>
        <p:spPr bwMode="auto">
          <a:xfrm>
            <a:off x="4859338" y="3141663"/>
            <a:ext cx="3240087" cy="476250"/>
          </a:xfrm>
          <a:prstGeom prst="rect">
            <a:avLst/>
          </a:prstGeom>
          <a:solidFill>
            <a:srgbClr val="CCFF66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 b="1">
                <a:solidFill>
                  <a:schemeClr val="bg2"/>
                </a:solidFill>
                <a:latin typeface="Arial" charset="0"/>
              </a:rPr>
              <a:t>OPERA MONS. GIUSEPPE NASCIMBENI</a:t>
            </a:r>
          </a:p>
          <a:p>
            <a:r>
              <a:rPr lang="it-IT" sz="1200">
                <a:solidFill>
                  <a:schemeClr val="bg2"/>
                </a:solidFill>
                <a:latin typeface="Arial" charset="0"/>
              </a:rPr>
              <a:t>CAVALLINO-TREPORTI (VE).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55650" y="4076700"/>
            <a:ext cx="792003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Gestione rapporti con il fornitore del </a:t>
            </a:r>
            <a:r>
              <a:rPr lang="it-IT" sz="2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programma</a:t>
            </a:r>
            <a:endParaRPr lang="it-IT" sz="2400" b="1" i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73740" name="Rectangle 12"/>
          <p:cNvSpPr>
            <a:spLocks noChangeArrowheads="1"/>
          </p:cNvSpPr>
          <p:nvPr/>
        </p:nvSpPr>
        <p:spPr bwMode="auto">
          <a:xfrm>
            <a:off x="918384" y="5462588"/>
            <a:ext cx="80073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Implementare  il </a:t>
            </a:r>
            <a:r>
              <a:rPr lang="it-IT" sz="2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“</a:t>
            </a:r>
            <a:r>
              <a:rPr lang="it-IT" sz="2400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Gestionale” </a:t>
            </a:r>
            <a:r>
              <a:rPr lang="it-IT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presso le altre strutture</a:t>
            </a:r>
          </a:p>
        </p:txBody>
      </p:sp>
      <p:sp>
        <p:nvSpPr>
          <p:cNvPr id="12297" name="AutoShape 5"/>
          <p:cNvSpPr>
            <a:spLocks noChangeArrowheads="1"/>
          </p:cNvSpPr>
          <p:nvPr/>
        </p:nvSpPr>
        <p:spPr bwMode="auto">
          <a:xfrm rot="5400000">
            <a:off x="4499769" y="4798219"/>
            <a:ext cx="433388" cy="431800"/>
          </a:xfrm>
          <a:prstGeom prst="rightArrow">
            <a:avLst>
              <a:gd name="adj1" fmla="val 50000"/>
              <a:gd name="adj2" fmla="val 25092"/>
            </a:avLst>
          </a:prstGeom>
          <a:gradFill rotWithShape="0">
            <a:gsLst>
              <a:gs pos="0">
                <a:schemeClr val="accent2"/>
              </a:gs>
              <a:gs pos="100000">
                <a:srgbClr val="FFFFFF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it-IT"/>
          </a:p>
        </p:txBody>
      </p:sp>
      <p:sp>
        <p:nvSpPr>
          <p:cNvPr id="73742" name="Rectangle 14"/>
          <p:cNvSpPr>
            <a:spLocks noChangeArrowheads="1"/>
          </p:cNvSpPr>
          <p:nvPr/>
        </p:nvSpPr>
        <p:spPr bwMode="auto">
          <a:xfrm>
            <a:off x="5076825" y="4724400"/>
            <a:ext cx="1503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2400" b="1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Obiettivo</a:t>
            </a:r>
          </a:p>
        </p:txBody>
      </p:sp>
      <p:sp>
        <p:nvSpPr>
          <p:cNvPr id="12299" name="AutoShape 5"/>
          <p:cNvSpPr>
            <a:spLocks noChangeArrowheads="1"/>
          </p:cNvSpPr>
          <p:nvPr/>
        </p:nvSpPr>
        <p:spPr bwMode="auto">
          <a:xfrm rot="5400000">
            <a:off x="6371431" y="2636044"/>
            <a:ext cx="433388" cy="431800"/>
          </a:xfrm>
          <a:prstGeom prst="rightArrow">
            <a:avLst>
              <a:gd name="adj1" fmla="val 50000"/>
              <a:gd name="adj2" fmla="val 25092"/>
            </a:avLst>
          </a:prstGeom>
          <a:gradFill rotWithShape="0">
            <a:gsLst>
              <a:gs pos="0">
                <a:schemeClr val="accent2"/>
              </a:gs>
              <a:gs pos="100000">
                <a:srgbClr val="FFFFFF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it-IT"/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395288" y="620713"/>
            <a:ext cx="83534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24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PRIMA FASE PROGETTO </a:t>
            </a:r>
            <a:r>
              <a:rPr lang="it-IT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“Le attività svolte”</a:t>
            </a:r>
          </a:p>
        </p:txBody>
      </p:sp>
      <p:sp>
        <p:nvSpPr>
          <p:cNvPr id="12301" name="Segnaposto numero diapositiva 2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89CEB24-370A-4D6C-82D2-D7CCB675018A}" type="slidenum">
              <a:rPr lang="it-IT" sz="1200">
                <a:latin typeface="Arial Black" pitchFamily="34" charset="0"/>
              </a:rPr>
              <a:pPr algn="r"/>
              <a:t>17</a:t>
            </a:fld>
            <a:endParaRPr lang="it-IT" sz="120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395288" y="1557338"/>
            <a:ext cx="874871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6. Implementazione </a:t>
            </a:r>
            <a:r>
              <a:rPr lang="it-IT" sz="2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Gestionale</a:t>
            </a:r>
            <a:endParaRPr lang="it-IT" sz="2400" b="1" i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3315" name="Rectangle 7"/>
          <p:cNvSpPr>
            <a:spLocks noChangeArrowheads="1"/>
          </p:cNvSpPr>
          <p:nvPr/>
        </p:nvSpPr>
        <p:spPr bwMode="auto">
          <a:xfrm>
            <a:off x="684213" y="2133600"/>
            <a:ext cx="7920037" cy="415925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 dirty="0">
                <a:solidFill>
                  <a:srgbClr val="0000FF"/>
                </a:solidFill>
                <a:latin typeface="Arial" charset="0"/>
              </a:rPr>
              <a:t>Portato a regime il  </a:t>
            </a:r>
            <a:r>
              <a:rPr lang="it-IT" b="1" dirty="0" smtClean="0">
                <a:solidFill>
                  <a:srgbClr val="0000FF"/>
                </a:solidFill>
                <a:latin typeface="Arial" charset="0"/>
              </a:rPr>
              <a:t>Gestionale </a:t>
            </a:r>
            <a:r>
              <a:rPr lang="it-IT" b="1" dirty="0">
                <a:solidFill>
                  <a:srgbClr val="0000FF"/>
                </a:solidFill>
                <a:latin typeface="Arial" charset="0"/>
              </a:rPr>
              <a:t>per le strutture:</a:t>
            </a:r>
            <a:endParaRPr lang="it-IT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3316" name="AutoShape 5"/>
          <p:cNvSpPr>
            <a:spLocks noChangeArrowheads="1"/>
          </p:cNvSpPr>
          <p:nvPr/>
        </p:nvSpPr>
        <p:spPr bwMode="auto">
          <a:xfrm rot="5400000">
            <a:off x="2410619" y="2637632"/>
            <a:ext cx="433387" cy="431800"/>
          </a:xfrm>
          <a:prstGeom prst="rightArrow">
            <a:avLst>
              <a:gd name="adj1" fmla="val 50000"/>
              <a:gd name="adj2" fmla="val 25092"/>
            </a:avLst>
          </a:prstGeom>
          <a:gradFill rotWithShape="0">
            <a:gsLst>
              <a:gs pos="0">
                <a:schemeClr val="accent2"/>
              </a:gs>
              <a:gs pos="100000">
                <a:srgbClr val="FFFFFF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it-IT"/>
          </a:p>
        </p:txBody>
      </p:sp>
      <p:sp>
        <p:nvSpPr>
          <p:cNvPr id="13317" name="Rectangle 10"/>
          <p:cNvSpPr>
            <a:spLocks noChangeArrowheads="1"/>
          </p:cNvSpPr>
          <p:nvPr/>
        </p:nvSpPr>
        <p:spPr bwMode="auto">
          <a:xfrm>
            <a:off x="1116013" y="3141663"/>
            <a:ext cx="3240087" cy="469900"/>
          </a:xfrm>
          <a:prstGeom prst="rect">
            <a:avLst/>
          </a:prstGeom>
          <a:solidFill>
            <a:srgbClr val="CC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 b="1">
                <a:solidFill>
                  <a:schemeClr val="bg2"/>
                </a:solidFill>
                <a:latin typeface="Arial" charset="0"/>
              </a:rPr>
              <a:t>GARDA FAMILY HOUSE</a:t>
            </a:r>
          </a:p>
          <a:p>
            <a:r>
              <a:rPr lang="it-IT" sz="1200">
                <a:solidFill>
                  <a:schemeClr val="bg2"/>
                </a:solidFill>
                <a:latin typeface="Arial" charset="0"/>
              </a:rPr>
              <a:t>CASTELLETTO DI BRENZONE (VR)</a:t>
            </a:r>
          </a:p>
        </p:txBody>
      </p:sp>
      <p:sp>
        <p:nvSpPr>
          <p:cNvPr id="13318" name="Rectangle 7"/>
          <p:cNvSpPr>
            <a:spLocks noChangeArrowheads="1"/>
          </p:cNvSpPr>
          <p:nvPr/>
        </p:nvSpPr>
        <p:spPr bwMode="auto">
          <a:xfrm>
            <a:off x="5292725" y="3141663"/>
            <a:ext cx="3240088" cy="476250"/>
          </a:xfrm>
          <a:prstGeom prst="rect">
            <a:avLst/>
          </a:prstGeom>
          <a:solidFill>
            <a:srgbClr val="CCFF66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 b="1">
                <a:solidFill>
                  <a:schemeClr val="bg2"/>
                </a:solidFill>
                <a:latin typeface="Arial" charset="0"/>
              </a:rPr>
              <a:t>OPERA MONS. GIUSEPPE NASCIMBENI</a:t>
            </a:r>
          </a:p>
          <a:p>
            <a:r>
              <a:rPr lang="it-IT" sz="1200">
                <a:solidFill>
                  <a:schemeClr val="bg2"/>
                </a:solidFill>
                <a:latin typeface="Arial" charset="0"/>
              </a:rPr>
              <a:t>CAVALLINO-TREPORTI (VE).</a:t>
            </a:r>
          </a:p>
        </p:txBody>
      </p:sp>
      <p:sp>
        <p:nvSpPr>
          <p:cNvPr id="13319" name="AutoShape 5"/>
          <p:cNvSpPr>
            <a:spLocks noChangeArrowheads="1"/>
          </p:cNvSpPr>
          <p:nvPr/>
        </p:nvSpPr>
        <p:spPr bwMode="auto">
          <a:xfrm rot="5400000">
            <a:off x="4499769" y="5301457"/>
            <a:ext cx="433387" cy="431800"/>
          </a:xfrm>
          <a:prstGeom prst="rightArrow">
            <a:avLst>
              <a:gd name="adj1" fmla="val 50000"/>
              <a:gd name="adj2" fmla="val 25092"/>
            </a:avLst>
          </a:prstGeom>
          <a:gradFill rotWithShape="0">
            <a:gsLst>
              <a:gs pos="0">
                <a:schemeClr val="accent2"/>
              </a:gs>
              <a:gs pos="100000">
                <a:srgbClr val="FFFFFF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it-IT"/>
          </a:p>
        </p:txBody>
      </p:sp>
      <p:sp>
        <p:nvSpPr>
          <p:cNvPr id="13320" name="AutoShape 5"/>
          <p:cNvSpPr>
            <a:spLocks noChangeArrowheads="1"/>
          </p:cNvSpPr>
          <p:nvPr/>
        </p:nvSpPr>
        <p:spPr bwMode="auto">
          <a:xfrm rot="5400000">
            <a:off x="6732588" y="2636838"/>
            <a:ext cx="431800" cy="431800"/>
          </a:xfrm>
          <a:prstGeom prst="rightArrow">
            <a:avLst>
              <a:gd name="adj1" fmla="val 50000"/>
              <a:gd name="adj2" fmla="val 25000"/>
            </a:avLst>
          </a:prstGeom>
          <a:gradFill rotWithShape="0">
            <a:gsLst>
              <a:gs pos="0">
                <a:schemeClr val="accent2"/>
              </a:gs>
              <a:gs pos="100000">
                <a:srgbClr val="FFFFFF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it-IT"/>
          </a:p>
        </p:txBody>
      </p:sp>
      <p:sp>
        <p:nvSpPr>
          <p:cNvPr id="13321" name="Rectangle 8"/>
          <p:cNvSpPr>
            <a:spLocks noChangeArrowheads="1"/>
          </p:cNvSpPr>
          <p:nvPr/>
        </p:nvSpPr>
        <p:spPr bwMode="auto">
          <a:xfrm>
            <a:off x="827088" y="5661025"/>
            <a:ext cx="3240087" cy="469900"/>
          </a:xfrm>
          <a:prstGeom prst="rect">
            <a:avLst/>
          </a:prstGeom>
          <a:solidFill>
            <a:srgbClr val="CC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 b="1">
                <a:solidFill>
                  <a:schemeClr val="bg2"/>
                </a:solidFill>
                <a:latin typeface="Arial" charset="0"/>
              </a:rPr>
              <a:t>RESIDENZA UNIVERSITARIA NAZARETH</a:t>
            </a:r>
          </a:p>
          <a:p>
            <a:r>
              <a:rPr lang="it-IT" sz="1200">
                <a:solidFill>
                  <a:schemeClr val="bg2"/>
                </a:solidFill>
                <a:latin typeface="Arial" charset="0"/>
              </a:rPr>
              <a:t>VITERBO</a:t>
            </a:r>
          </a:p>
        </p:txBody>
      </p:sp>
      <p:sp>
        <p:nvSpPr>
          <p:cNvPr id="74767" name="Rectangle 15"/>
          <p:cNvSpPr>
            <a:spLocks noChangeArrowheads="1"/>
          </p:cNvSpPr>
          <p:nvPr/>
        </p:nvSpPr>
        <p:spPr bwMode="auto">
          <a:xfrm>
            <a:off x="4403725" y="3386138"/>
            <a:ext cx="6731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66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+</a:t>
            </a:r>
          </a:p>
        </p:txBody>
      </p:sp>
      <p:sp>
        <p:nvSpPr>
          <p:cNvPr id="13323" name="Rectangle 7"/>
          <p:cNvSpPr>
            <a:spLocks noChangeArrowheads="1"/>
          </p:cNvSpPr>
          <p:nvPr/>
        </p:nvSpPr>
        <p:spPr bwMode="auto">
          <a:xfrm>
            <a:off x="755650" y="4256088"/>
            <a:ext cx="7920038" cy="369887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800" b="1" dirty="0">
                <a:solidFill>
                  <a:srgbClr val="FF3300"/>
                </a:solidFill>
                <a:latin typeface="Arial" charset="0"/>
              </a:rPr>
              <a:t>Implementato </a:t>
            </a:r>
            <a:r>
              <a:rPr lang="it-IT" sz="1800" b="1" dirty="0" smtClean="0">
                <a:solidFill>
                  <a:srgbClr val="FF3300"/>
                </a:solidFill>
                <a:latin typeface="Arial" charset="0"/>
              </a:rPr>
              <a:t>Gestionale </a:t>
            </a:r>
            <a:r>
              <a:rPr lang="it-IT" sz="1800" b="1" dirty="0">
                <a:solidFill>
                  <a:srgbClr val="FF3300"/>
                </a:solidFill>
                <a:latin typeface="Arial" charset="0"/>
              </a:rPr>
              <a:t>anche per le  strutture:</a:t>
            </a:r>
            <a:endParaRPr lang="it-IT" sz="1800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3324" name="Rectangle 9"/>
          <p:cNvSpPr>
            <a:spLocks noChangeArrowheads="1"/>
          </p:cNvSpPr>
          <p:nvPr/>
        </p:nvSpPr>
        <p:spPr bwMode="auto">
          <a:xfrm>
            <a:off x="827088" y="4941888"/>
            <a:ext cx="3238500" cy="469900"/>
          </a:xfrm>
          <a:prstGeom prst="rect">
            <a:avLst/>
          </a:prstGeom>
          <a:solidFill>
            <a:srgbClr val="CC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 b="1" dirty="0">
                <a:solidFill>
                  <a:schemeClr val="bg2"/>
                </a:solidFill>
                <a:latin typeface="Arial" charset="0"/>
              </a:rPr>
              <a:t>CASA S. MARIA</a:t>
            </a:r>
          </a:p>
          <a:p>
            <a:r>
              <a:rPr lang="it-IT" sz="1200" dirty="0">
                <a:solidFill>
                  <a:schemeClr val="bg2"/>
                </a:solidFill>
                <a:latin typeface="Arial" charset="0"/>
              </a:rPr>
              <a:t>FOLGARIA (TRENTO)</a:t>
            </a:r>
          </a:p>
        </p:txBody>
      </p:sp>
      <p:sp>
        <p:nvSpPr>
          <p:cNvPr id="13325" name="Rectangle 40"/>
          <p:cNvSpPr>
            <a:spLocks noChangeArrowheads="1"/>
          </p:cNvSpPr>
          <p:nvPr/>
        </p:nvSpPr>
        <p:spPr bwMode="auto">
          <a:xfrm>
            <a:off x="5364163" y="4941888"/>
            <a:ext cx="3240087" cy="469900"/>
          </a:xfrm>
          <a:prstGeom prst="rect">
            <a:avLst/>
          </a:prstGeom>
          <a:solidFill>
            <a:srgbClr val="CC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 b="1">
                <a:solidFill>
                  <a:schemeClr val="bg2"/>
                </a:solidFill>
                <a:latin typeface="Arial" charset="0"/>
              </a:rPr>
              <a:t>CASA– PAOLO VI</a:t>
            </a:r>
          </a:p>
          <a:p>
            <a:r>
              <a:rPr lang="it-IT" sz="1200">
                <a:solidFill>
                  <a:schemeClr val="bg2"/>
                </a:solidFill>
                <a:latin typeface="Arial" charset="0"/>
              </a:rPr>
              <a:t>ROMA</a:t>
            </a:r>
          </a:p>
        </p:txBody>
      </p:sp>
      <p:sp>
        <p:nvSpPr>
          <p:cNvPr id="13326" name="Rectangle 40"/>
          <p:cNvSpPr>
            <a:spLocks noChangeArrowheads="1"/>
          </p:cNvSpPr>
          <p:nvPr/>
        </p:nvSpPr>
        <p:spPr bwMode="auto">
          <a:xfrm>
            <a:off x="5364163" y="5732463"/>
            <a:ext cx="3240087" cy="469900"/>
          </a:xfrm>
          <a:prstGeom prst="rect">
            <a:avLst/>
          </a:prstGeom>
          <a:solidFill>
            <a:srgbClr val="CC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 b="1">
                <a:solidFill>
                  <a:schemeClr val="bg2"/>
                </a:solidFill>
                <a:latin typeface="Arial" charset="0"/>
              </a:rPr>
              <a:t>DOMUS NASCIMBENI</a:t>
            </a:r>
          </a:p>
          <a:p>
            <a:r>
              <a:rPr lang="it-IT" sz="1200">
                <a:solidFill>
                  <a:schemeClr val="bg2"/>
                </a:solidFill>
                <a:latin typeface="Arial" charset="0"/>
              </a:rPr>
              <a:t>ROMA</a:t>
            </a: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395288" y="620713"/>
            <a:ext cx="83534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24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PRIMA FASE PROGETTO </a:t>
            </a:r>
            <a:r>
              <a:rPr lang="it-IT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“Le attività svolte”</a:t>
            </a:r>
          </a:p>
        </p:txBody>
      </p:sp>
      <p:sp>
        <p:nvSpPr>
          <p:cNvPr id="13328" name="Segnaposto numero diapositiva 2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411AA44-7B88-450A-9562-C56B5C3C222A}" type="slidenum">
              <a:rPr lang="it-IT" sz="1200">
                <a:latin typeface="Arial Black" pitchFamily="34" charset="0"/>
              </a:rPr>
              <a:pPr algn="r"/>
              <a:t>18</a:t>
            </a:fld>
            <a:endParaRPr lang="it-IT" sz="120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34925" y="1484313"/>
            <a:ext cx="88582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7. Studio del logo istituzionale e della comunicazione coordinata </a:t>
            </a:r>
          </a:p>
        </p:txBody>
      </p: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684213" y="2205038"/>
            <a:ext cx="3167062" cy="720725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>
                <a:solidFill>
                  <a:srgbClr val="0000FF"/>
                </a:solidFill>
                <a:latin typeface="Arial" charset="0"/>
              </a:rPr>
              <a:t>Scelto il </a:t>
            </a:r>
          </a:p>
          <a:p>
            <a:r>
              <a:rPr lang="it-IT" b="1">
                <a:solidFill>
                  <a:srgbClr val="FF3300"/>
                </a:solidFill>
                <a:latin typeface="Arial" charset="0"/>
              </a:rPr>
              <a:t>“logo istituzionale”</a:t>
            </a:r>
            <a:endParaRPr lang="it-IT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4340" name="AutoShape 5"/>
          <p:cNvSpPr>
            <a:spLocks noChangeArrowheads="1"/>
          </p:cNvSpPr>
          <p:nvPr/>
        </p:nvSpPr>
        <p:spPr bwMode="auto">
          <a:xfrm>
            <a:off x="4427538" y="2349500"/>
            <a:ext cx="433387" cy="431800"/>
          </a:xfrm>
          <a:prstGeom prst="rightArrow">
            <a:avLst>
              <a:gd name="adj1" fmla="val 50000"/>
              <a:gd name="adj2" fmla="val 25092"/>
            </a:avLst>
          </a:prstGeom>
          <a:gradFill rotWithShape="0">
            <a:gsLst>
              <a:gs pos="0">
                <a:schemeClr val="accent2"/>
              </a:gs>
              <a:gs pos="100000">
                <a:srgbClr val="FFFFFF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4341" name="Rectangle 7"/>
          <p:cNvSpPr>
            <a:spLocks noChangeArrowheads="1"/>
          </p:cNvSpPr>
          <p:nvPr/>
        </p:nvSpPr>
        <p:spPr bwMode="auto">
          <a:xfrm>
            <a:off x="612775" y="4579938"/>
            <a:ext cx="3167063" cy="720725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>
                <a:solidFill>
                  <a:srgbClr val="0000FF"/>
                </a:solidFill>
                <a:latin typeface="Arial" charset="0"/>
              </a:rPr>
              <a:t>Comunicazione coordinata, tramite:</a:t>
            </a:r>
            <a:endParaRPr lang="it-IT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4342" name="AutoShape 5"/>
          <p:cNvSpPr>
            <a:spLocks noChangeArrowheads="1"/>
          </p:cNvSpPr>
          <p:nvPr/>
        </p:nvSpPr>
        <p:spPr bwMode="auto">
          <a:xfrm flipV="1">
            <a:off x="4211638" y="4725988"/>
            <a:ext cx="433387" cy="503237"/>
          </a:xfrm>
          <a:prstGeom prst="rightArrow">
            <a:avLst>
              <a:gd name="adj1" fmla="val 50000"/>
              <a:gd name="adj2" fmla="val 25000"/>
            </a:avLst>
          </a:prstGeom>
          <a:gradFill rotWithShape="0">
            <a:gsLst>
              <a:gs pos="0">
                <a:schemeClr val="accent2"/>
              </a:gs>
              <a:gs pos="100000">
                <a:srgbClr val="FFFFFF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it-IT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076825" y="3500438"/>
            <a:ext cx="3887788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18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Brochure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18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Materiale cortesia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18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Gadget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18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Carta intestata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18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Bigliettini da visita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18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Firma e-mail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18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Cartellino identificativo persona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18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Porta depliant e bigliettini per banco reception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it-IT" sz="1800" b="1" i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pic>
        <p:nvPicPr>
          <p:cNvPr id="14344" name="Picture 2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76825" y="1916113"/>
            <a:ext cx="2154238" cy="1387475"/>
          </a:xfrm>
        </p:spPr>
      </p:pic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395288" y="620713"/>
            <a:ext cx="83534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24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PRIMA FASE PROGETTO </a:t>
            </a:r>
            <a:r>
              <a:rPr lang="it-IT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“Le attività svolte”</a:t>
            </a:r>
          </a:p>
        </p:txBody>
      </p:sp>
      <p:sp>
        <p:nvSpPr>
          <p:cNvPr id="14346" name="Segnaposto numero diapositiva 2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34F0E51-104A-44A1-BD58-05BE5122A3A4}" type="slidenum">
              <a:rPr lang="it-IT" sz="1200">
                <a:latin typeface="Arial Black" pitchFamily="34" charset="0"/>
              </a:rPr>
              <a:pPr algn="r"/>
              <a:t>19</a:t>
            </a:fld>
            <a:endParaRPr lang="it-IT" sz="120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4" descr="Mamre Abramo accoglienza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268760"/>
            <a:ext cx="5472608" cy="38884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8"/>
          <p:cNvSpPr>
            <a:spLocks noChangeArrowheads="1"/>
          </p:cNvSpPr>
          <p:nvPr/>
        </p:nvSpPr>
        <p:spPr bwMode="auto">
          <a:xfrm>
            <a:off x="468313" y="5236360"/>
            <a:ext cx="8351837" cy="954107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it-IT" sz="2400" b="1" i="1" dirty="0">
                <a:solidFill>
                  <a:srgbClr val="FF3300"/>
                </a:solidFill>
              </a:rPr>
              <a:t>TANTE CASE, UNA CASA</a:t>
            </a:r>
            <a:r>
              <a:rPr lang="it-IT" sz="2400" b="1" dirty="0">
                <a:solidFill>
                  <a:srgbClr val="0000FF"/>
                </a:solidFill>
              </a:rPr>
              <a:t>  </a:t>
            </a:r>
            <a:r>
              <a:rPr lang="it-IT" sz="1600" b="1" dirty="0">
                <a:solidFill>
                  <a:srgbClr val="0000FF"/>
                </a:solidFill>
              </a:rPr>
              <a:t>    </a:t>
            </a:r>
          </a:p>
          <a:p>
            <a:pPr eaLnBrk="0" hangingPunct="0"/>
            <a:r>
              <a:rPr lang="it-IT" sz="1600" b="1" dirty="0">
                <a:solidFill>
                  <a:srgbClr val="0000FF"/>
                </a:solidFill>
              </a:rPr>
              <a:t>E' il portale delle CASE PER FERIE  delle </a:t>
            </a:r>
          </a:p>
          <a:p>
            <a:pPr eaLnBrk="0" hangingPunct="0"/>
            <a:r>
              <a:rPr lang="it-IT" sz="1600" b="1" dirty="0">
                <a:solidFill>
                  <a:srgbClr val="0000FF"/>
                </a:solidFill>
              </a:rPr>
              <a:t>PICCOLE SUORE DELLA SACRA FAMIGLIA </a:t>
            </a:r>
          </a:p>
        </p:txBody>
      </p:sp>
      <p:sp>
        <p:nvSpPr>
          <p:cNvPr id="399367" name="Rectangle 5"/>
          <p:cNvSpPr>
            <a:spLocks noChangeArrowheads="1"/>
          </p:cNvSpPr>
          <p:nvPr/>
        </p:nvSpPr>
        <p:spPr bwMode="auto">
          <a:xfrm>
            <a:off x="468313" y="1773238"/>
            <a:ext cx="80645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2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8. Creazione ed implementazione del portale:</a:t>
            </a:r>
          </a:p>
        </p:txBody>
      </p:sp>
      <p:pic>
        <p:nvPicPr>
          <p:cNvPr id="15364" name="Picture 1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484438" y="2492375"/>
            <a:ext cx="3743325" cy="2409825"/>
          </a:xfrm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288" y="620713"/>
            <a:ext cx="83534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24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PRIMA FASE PROGETTO </a:t>
            </a:r>
            <a:r>
              <a:rPr lang="it-IT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“Le attività svolte”</a:t>
            </a:r>
          </a:p>
        </p:txBody>
      </p:sp>
      <p:sp>
        <p:nvSpPr>
          <p:cNvPr id="15366" name="Segnaposto numero diapositiva 2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5E1BBD1-8304-40AC-91F9-1D223FAE2CB5}" type="slidenum">
              <a:rPr lang="it-IT" sz="1200">
                <a:latin typeface="Arial Black" pitchFamily="34" charset="0"/>
              </a:rPr>
              <a:pPr algn="r"/>
              <a:t>20</a:t>
            </a:fld>
            <a:endParaRPr lang="it-IT" sz="120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freccina-grig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19213" y="1600200"/>
            <a:ext cx="171450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67" name="Rectangle 5"/>
          <p:cNvSpPr>
            <a:spLocks noChangeArrowheads="1"/>
          </p:cNvSpPr>
          <p:nvPr/>
        </p:nvSpPr>
        <p:spPr bwMode="auto">
          <a:xfrm>
            <a:off x="539750" y="1557338"/>
            <a:ext cx="75612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9. Implementazione procedure e gestione del Centro Unico di Prenotazioni:</a:t>
            </a:r>
          </a:p>
        </p:txBody>
      </p:sp>
      <p:sp>
        <p:nvSpPr>
          <p:cNvPr id="16388" name="AutoShape 5"/>
          <p:cNvSpPr>
            <a:spLocks noChangeArrowheads="1"/>
          </p:cNvSpPr>
          <p:nvPr/>
        </p:nvSpPr>
        <p:spPr bwMode="auto">
          <a:xfrm rot="5400000">
            <a:off x="4181475" y="3171826"/>
            <a:ext cx="638175" cy="431800"/>
          </a:xfrm>
          <a:prstGeom prst="rightArrow">
            <a:avLst>
              <a:gd name="adj1" fmla="val 50000"/>
              <a:gd name="adj2" fmla="val 36949"/>
            </a:avLst>
          </a:prstGeom>
          <a:gradFill rotWithShape="0">
            <a:gsLst>
              <a:gs pos="0">
                <a:schemeClr val="accent2"/>
              </a:gs>
              <a:gs pos="100000">
                <a:srgbClr val="FFFFFF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it-IT"/>
          </a:p>
        </p:txBody>
      </p:sp>
      <p:sp>
        <p:nvSpPr>
          <p:cNvPr id="16389" name="Rectangle 11"/>
          <p:cNvSpPr>
            <a:spLocks noChangeArrowheads="1"/>
          </p:cNvSpPr>
          <p:nvPr/>
        </p:nvSpPr>
        <p:spPr bwMode="auto">
          <a:xfrm>
            <a:off x="274105" y="4068832"/>
            <a:ext cx="82846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it-IT" sz="4000" b="1" dirty="0">
                <a:solidFill>
                  <a:srgbClr val="FF0000"/>
                </a:solidFill>
                <a:hlinkClick r:id="rId3" tooltip="http://www.eyesgroup.com/pssf/"/>
              </a:rPr>
              <a:t>http://www.ospitiamoconcuore.it</a:t>
            </a:r>
            <a:endParaRPr lang="it-IT" sz="4000" b="1" dirty="0">
              <a:solidFill>
                <a:srgbClr val="FF0000"/>
              </a:solidFill>
            </a:endParaRPr>
          </a:p>
        </p:txBody>
      </p:sp>
      <p:sp>
        <p:nvSpPr>
          <p:cNvPr id="16390" name="Rectangle 12"/>
          <p:cNvSpPr>
            <a:spLocks noChangeArrowheads="1"/>
          </p:cNvSpPr>
          <p:nvPr/>
        </p:nvSpPr>
        <p:spPr bwMode="auto">
          <a:xfrm>
            <a:off x="468313" y="3719513"/>
            <a:ext cx="8207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>
                <a:solidFill>
                  <a:schemeClr val="bg2"/>
                </a:solidFill>
                <a:latin typeface="Arial" charset="0"/>
              </a:rPr>
              <a:t> </a:t>
            </a:r>
            <a:r>
              <a:rPr lang="it-IT" b="1">
                <a:solidFill>
                  <a:schemeClr val="bg2"/>
                </a:solidFill>
                <a:latin typeface="Arial" charset="0"/>
              </a:rPr>
              <a:t>Il cliente entrando nel sito:</a:t>
            </a:r>
          </a:p>
        </p:txBody>
      </p:sp>
      <p:sp>
        <p:nvSpPr>
          <p:cNvPr id="16391" name="Rectangle 13"/>
          <p:cNvSpPr>
            <a:spLocks noChangeArrowheads="1"/>
          </p:cNvSpPr>
          <p:nvPr/>
        </p:nvSpPr>
        <p:spPr bwMode="auto">
          <a:xfrm>
            <a:off x="684213" y="4941888"/>
            <a:ext cx="82073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>
                <a:solidFill>
                  <a:schemeClr val="bg2"/>
                </a:solidFill>
                <a:latin typeface="Arial" charset="0"/>
              </a:rPr>
              <a:t> </a:t>
            </a:r>
            <a:r>
              <a:rPr lang="it-IT" b="1">
                <a:solidFill>
                  <a:schemeClr val="bg2"/>
                </a:solidFill>
                <a:latin typeface="Arial" charset="0"/>
              </a:rPr>
              <a:t>trova subito le strutture della congregazione  con il loro posizionamento territoriale, foto, servizi offerti, prezzi, ecc.  e  con la possibilità di avere un unico centro di prenotazione</a:t>
            </a:r>
          </a:p>
        </p:txBody>
      </p:sp>
      <p:sp>
        <p:nvSpPr>
          <p:cNvPr id="16392" name="Rectangle 5"/>
          <p:cNvSpPr>
            <a:spLocks noChangeArrowheads="1"/>
          </p:cNvSpPr>
          <p:nvPr/>
        </p:nvSpPr>
        <p:spPr bwMode="auto">
          <a:xfrm>
            <a:off x="323850" y="2565400"/>
            <a:ext cx="84248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sz="2400" b="1" dirty="0">
                <a:solidFill>
                  <a:srgbClr val="FF3300"/>
                </a:solidFill>
                <a:latin typeface="Arial" charset="0"/>
              </a:rPr>
              <a:t>Progetto unico di accoglienza della congregazione</a:t>
            </a: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395288" y="620713"/>
            <a:ext cx="83534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24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PRIMA FASE PROGETTO </a:t>
            </a:r>
            <a:r>
              <a:rPr lang="it-IT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“Le attività svolte”</a:t>
            </a:r>
          </a:p>
        </p:txBody>
      </p:sp>
      <p:sp>
        <p:nvSpPr>
          <p:cNvPr id="16394" name="Segnaposto numero diapositiva 2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588D2A8-4F01-4AF7-B019-83275C41A687}" type="slidenum">
              <a:rPr lang="it-IT" sz="1200">
                <a:latin typeface="Arial Black" pitchFamily="34" charset="0"/>
              </a:rPr>
              <a:pPr algn="r"/>
              <a:t>21</a:t>
            </a:fld>
            <a:endParaRPr lang="it-IT" sz="120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646DB8D-C66A-4329-B8C5-189651543A92}" type="slidenum">
              <a:rPr lang="it-IT" smtClean="0"/>
              <a:pPr/>
              <a:t>22</a:t>
            </a:fld>
            <a:endParaRPr lang="it-IT" smtClean="0"/>
          </a:p>
        </p:txBody>
      </p:sp>
      <p:sp>
        <p:nvSpPr>
          <p:cNvPr id="18435" name="Rectangle 6"/>
          <p:cNvSpPr>
            <a:spLocks noChangeArrowheads="1"/>
          </p:cNvSpPr>
          <p:nvPr/>
        </p:nvSpPr>
        <p:spPr bwMode="auto">
          <a:xfrm>
            <a:off x="0" y="30892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 eaLnBrk="0" hangingPunct="0"/>
            <a:endParaRPr lang="it-IT" sz="2400" b="1">
              <a:latin typeface="Times New Roman" pitchFamily="18" charset="0"/>
            </a:endParaRPr>
          </a:p>
        </p:txBody>
      </p:sp>
      <p:sp>
        <p:nvSpPr>
          <p:cNvPr id="427011" name="Rectangle 5"/>
          <p:cNvSpPr>
            <a:spLocks noChangeArrowheads="1"/>
          </p:cNvSpPr>
          <p:nvPr/>
        </p:nvSpPr>
        <p:spPr bwMode="auto">
          <a:xfrm>
            <a:off x="250825" y="404813"/>
            <a:ext cx="84248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it-IT" sz="1800" b="1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ORGANIGRAMMA STRUTTURE </a:t>
            </a:r>
            <a:r>
              <a:rPr lang="it-IT" sz="18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PICCOLE SUORE SACRA FAMIGLIA</a:t>
            </a:r>
          </a:p>
        </p:txBody>
      </p:sp>
      <p:sp>
        <p:nvSpPr>
          <p:cNvPr id="18437" name="AutoShape 4"/>
          <p:cNvSpPr>
            <a:spLocks noChangeArrowheads="1"/>
          </p:cNvSpPr>
          <p:nvPr/>
        </p:nvSpPr>
        <p:spPr bwMode="auto">
          <a:xfrm rot="5400000">
            <a:off x="4181475" y="1444626"/>
            <a:ext cx="638175" cy="431800"/>
          </a:xfrm>
          <a:prstGeom prst="rightArrow">
            <a:avLst>
              <a:gd name="adj1" fmla="val 50000"/>
              <a:gd name="adj2" fmla="val 36949"/>
            </a:avLst>
          </a:prstGeom>
          <a:gradFill rotWithShape="0">
            <a:gsLst>
              <a:gs pos="0">
                <a:schemeClr val="accent2"/>
              </a:gs>
              <a:gs pos="100000">
                <a:srgbClr val="FFFFFF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8438" name="Oval 5"/>
          <p:cNvSpPr>
            <a:spLocks noChangeArrowheads="1"/>
          </p:cNvSpPr>
          <p:nvPr/>
        </p:nvSpPr>
        <p:spPr bwMode="auto">
          <a:xfrm>
            <a:off x="3563938" y="2205038"/>
            <a:ext cx="1871662" cy="1727200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8439" name="Rectangle 6"/>
          <p:cNvSpPr>
            <a:spLocks noChangeArrowheads="1"/>
          </p:cNvSpPr>
          <p:nvPr/>
        </p:nvSpPr>
        <p:spPr bwMode="auto">
          <a:xfrm>
            <a:off x="3632200" y="2492375"/>
            <a:ext cx="1731963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1600" b="1">
                <a:solidFill>
                  <a:schemeClr val="bg2"/>
                </a:solidFill>
                <a:latin typeface="Arial" charset="0"/>
              </a:rPr>
              <a:t>Centro unico di </a:t>
            </a:r>
          </a:p>
          <a:p>
            <a:r>
              <a:rPr lang="it-IT" sz="1600" b="1">
                <a:solidFill>
                  <a:schemeClr val="bg2"/>
                </a:solidFill>
                <a:latin typeface="Arial" charset="0"/>
              </a:rPr>
              <a:t>Prenotazione</a:t>
            </a:r>
          </a:p>
          <a:p>
            <a:r>
              <a:rPr lang="it-IT" sz="1400" b="1">
                <a:solidFill>
                  <a:srgbClr val="FF3300"/>
                </a:solidFill>
                <a:latin typeface="Arial" charset="0"/>
              </a:rPr>
              <a:t>Richieste/</a:t>
            </a:r>
          </a:p>
          <a:p>
            <a:r>
              <a:rPr lang="it-IT" sz="1400" b="1">
                <a:solidFill>
                  <a:srgbClr val="FF3300"/>
                </a:solidFill>
                <a:latin typeface="Arial" charset="0"/>
              </a:rPr>
              <a:t>prenotazioni</a:t>
            </a:r>
          </a:p>
          <a:p>
            <a:r>
              <a:rPr lang="it-IT" sz="1400" b="1">
                <a:solidFill>
                  <a:srgbClr val="FF3300"/>
                </a:solidFill>
                <a:latin typeface="Arial" charset="0"/>
              </a:rPr>
              <a:t> del</a:t>
            </a:r>
          </a:p>
          <a:p>
            <a:r>
              <a:rPr lang="it-IT" sz="1400" b="1">
                <a:solidFill>
                  <a:srgbClr val="FF3300"/>
                </a:solidFill>
                <a:latin typeface="Arial" charset="0"/>
              </a:rPr>
              <a:t> cliente</a:t>
            </a:r>
          </a:p>
        </p:txBody>
      </p:sp>
      <p:sp>
        <p:nvSpPr>
          <p:cNvPr id="18440" name="Rectangle 7"/>
          <p:cNvSpPr>
            <a:spLocks noChangeArrowheads="1"/>
          </p:cNvSpPr>
          <p:nvPr/>
        </p:nvSpPr>
        <p:spPr bwMode="auto">
          <a:xfrm>
            <a:off x="323850" y="908050"/>
            <a:ext cx="3240088" cy="476250"/>
          </a:xfrm>
          <a:prstGeom prst="rect">
            <a:avLst/>
          </a:prstGeom>
          <a:solidFill>
            <a:srgbClr val="CCFF66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 b="1">
                <a:solidFill>
                  <a:schemeClr val="bg2"/>
                </a:solidFill>
                <a:latin typeface="Arial" charset="0"/>
              </a:rPr>
              <a:t>OPERA MONS. GIUSEPPE NASCIMBENI</a:t>
            </a:r>
          </a:p>
          <a:p>
            <a:r>
              <a:rPr lang="it-IT" sz="1200">
                <a:solidFill>
                  <a:schemeClr val="bg2"/>
                </a:solidFill>
                <a:latin typeface="Arial" charset="0"/>
              </a:rPr>
              <a:t>CAVALLINO-TREPORTI (VE).</a:t>
            </a:r>
          </a:p>
        </p:txBody>
      </p:sp>
      <p:sp>
        <p:nvSpPr>
          <p:cNvPr id="18441" name="Rectangle 8"/>
          <p:cNvSpPr>
            <a:spLocks noChangeArrowheads="1"/>
          </p:cNvSpPr>
          <p:nvPr/>
        </p:nvSpPr>
        <p:spPr bwMode="auto">
          <a:xfrm>
            <a:off x="323850" y="5157788"/>
            <a:ext cx="2303463" cy="652462"/>
          </a:xfrm>
          <a:prstGeom prst="rect">
            <a:avLst/>
          </a:prstGeom>
          <a:solidFill>
            <a:srgbClr val="CC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 b="1">
                <a:solidFill>
                  <a:schemeClr val="bg2"/>
                </a:solidFill>
                <a:latin typeface="Arial" charset="0"/>
              </a:rPr>
              <a:t>RESIDENZA UNIVERSITARIA NAZARETH</a:t>
            </a:r>
          </a:p>
          <a:p>
            <a:r>
              <a:rPr lang="it-IT" sz="1200">
                <a:solidFill>
                  <a:schemeClr val="bg2"/>
                </a:solidFill>
                <a:latin typeface="Arial" charset="0"/>
              </a:rPr>
              <a:t>VITERBO</a:t>
            </a:r>
          </a:p>
        </p:txBody>
      </p:sp>
      <p:sp>
        <p:nvSpPr>
          <p:cNvPr id="18442" name="Rectangle 9"/>
          <p:cNvSpPr>
            <a:spLocks noChangeArrowheads="1"/>
          </p:cNvSpPr>
          <p:nvPr/>
        </p:nvSpPr>
        <p:spPr bwMode="auto">
          <a:xfrm>
            <a:off x="5508625" y="908050"/>
            <a:ext cx="3311525" cy="469900"/>
          </a:xfrm>
          <a:prstGeom prst="rect">
            <a:avLst/>
          </a:prstGeom>
          <a:solidFill>
            <a:srgbClr val="CC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 b="1">
                <a:solidFill>
                  <a:schemeClr val="bg2"/>
                </a:solidFill>
                <a:latin typeface="Arial" charset="0"/>
              </a:rPr>
              <a:t>CASA S. MARIA</a:t>
            </a:r>
          </a:p>
          <a:p>
            <a:r>
              <a:rPr lang="it-IT" sz="1200">
                <a:solidFill>
                  <a:schemeClr val="bg2"/>
                </a:solidFill>
                <a:latin typeface="Arial" charset="0"/>
              </a:rPr>
              <a:t>FOLGARIA (TRENTO)</a:t>
            </a:r>
          </a:p>
        </p:txBody>
      </p:sp>
      <p:sp>
        <p:nvSpPr>
          <p:cNvPr id="18443" name="Rectangle 10"/>
          <p:cNvSpPr>
            <a:spLocks noChangeArrowheads="1"/>
          </p:cNvSpPr>
          <p:nvPr/>
        </p:nvSpPr>
        <p:spPr bwMode="auto">
          <a:xfrm>
            <a:off x="6372225" y="5157788"/>
            <a:ext cx="2447925" cy="652462"/>
          </a:xfrm>
          <a:prstGeom prst="rect">
            <a:avLst/>
          </a:prstGeom>
          <a:solidFill>
            <a:srgbClr val="CC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 b="1">
                <a:solidFill>
                  <a:schemeClr val="bg2"/>
                </a:solidFill>
                <a:latin typeface="Arial" charset="0"/>
              </a:rPr>
              <a:t>GARDA FAMILY HOUSE</a:t>
            </a:r>
          </a:p>
          <a:p>
            <a:r>
              <a:rPr lang="it-IT" sz="1200">
                <a:solidFill>
                  <a:schemeClr val="bg2"/>
                </a:solidFill>
                <a:latin typeface="Arial" charset="0"/>
              </a:rPr>
              <a:t>CASTELLETTO DI BRENZONE (VR)</a:t>
            </a:r>
          </a:p>
        </p:txBody>
      </p:sp>
      <p:sp>
        <p:nvSpPr>
          <p:cNvPr id="18444" name="Text Box 11"/>
          <p:cNvSpPr txBox="1">
            <a:spLocks noChangeArrowheads="1"/>
          </p:cNvSpPr>
          <p:nvPr/>
        </p:nvSpPr>
        <p:spPr bwMode="auto">
          <a:xfrm>
            <a:off x="1258888" y="2060575"/>
            <a:ext cx="1296987" cy="349250"/>
          </a:xfrm>
          <a:prstGeom prst="rect">
            <a:avLst/>
          </a:prstGeom>
          <a:solidFill>
            <a:srgbClr val="FF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b="1">
                <a:latin typeface="Arial" charset="0"/>
              </a:rPr>
              <a:t>Reception</a:t>
            </a:r>
          </a:p>
        </p:txBody>
      </p:sp>
      <p:sp>
        <p:nvSpPr>
          <p:cNvPr id="18445" name="Text Box 12"/>
          <p:cNvSpPr txBox="1">
            <a:spLocks noChangeArrowheads="1"/>
          </p:cNvSpPr>
          <p:nvPr/>
        </p:nvSpPr>
        <p:spPr bwMode="auto">
          <a:xfrm>
            <a:off x="395288" y="3141663"/>
            <a:ext cx="151130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200" b="1">
                <a:solidFill>
                  <a:srgbClr val="FF3300"/>
                </a:solidFill>
                <a:latin typeface="Arial" charset="0"/>
              </a:rPr>
              <a:t>Richieste dirette alla struttura</a:t>
            </a:r>
          </a:p>
        </p:txBody>
      </p:sp>
      <p:sp>
        <p:nvSpPr>
          <p:cNvPr id="18446" name="Text Box 13"/>
          <p:cNvSpPr txBox="1">
            <a:spLocks noChangeArrowheads="1"/>
          </p:cNvSpPr>
          <p:nvPr/>
        </p:nvSpPr>
        <p:spPr bwMode="auto">
          <a:xfrm>
            <a:off x="1258888" y="4232275"/>
            <a:ext cx="1296987" cy="349250"/>
          </a:xfrm>
          <a:prstGeom prst="rect">
            <a:avLst/>
          </a:prstGeom>
          <a:solidFill>
            <a:srgbClr val="FF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b="1">
                <a:latin typeface="Arial" charset="0"/>
              </a:rPr>
              <a:t>Reception</a:t>
            </a:r>
          </a:p>
        </p:txBody>
      </p:sp>
      <p:sp>
        <p:nvSpPr>
          <p:cNvPr id="18447" name="Line 14"/>
          <p:cNvSpPr>
            <a:spLocks noChangeShapeType="1"/>
          </p:cNvSpPr>
          <p:nvPr/>
        </p:nvSpPr>
        <p:spPr bwMode="auto">
          <a:xfrm flipV="1">
            <a:off x="468313" y="2132013"/>
            <a:ext cx="0" cy="9366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8448" name="Line 15"/>
          <p:cNvSpPr>
            <a:spLocks noChangeShapeType="1"/>
          </p:cNvSpPr>
          <p:nvPr/>
        </p:nvSpPr>
        <p:spPr bwMode="auto">
          <a:xfrm>
            <a:off x="468313" y="3573463"/>
            <a:ext cx="0" cy="115093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8449" name="Line 16"/>
          <p:cNvSpPr>
            <a:spLocks noChangeShapeType="1"/>
          </p:cNvSpPr>
          <p:nvPr/>
        </p:nvSpPr>
        <p:spPr bwMode="auto">
          <a:xfrm>
            <a:off x="468313" y="2132013"/>
            <a:ext cx="7905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8450" name="Line 17"/>
          <p:cNvSpPr>
            <a:spLocks noChangeShapeType="1"/>
          </p:cNvSpPr>
          <p:nvPr/>
        </p:nvSpPr>
        <p:spPr bwMode="auto">
          <a:xfrm>
            <a:off x="468313" y="4437063"/>
            <a:ext cx="7905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8451" name="Text Box 18"/>
          <p:cNvSpPr txBox="1">
            <a:spLocks noChangeArrowheads="1"/>
          </p:cNvSpPr>
          <p:nvPr/>
        </p:nvSpPr>
        <p:spPr bwMode="auto">
          <a:xfrm>
            <a:off x="6588125" y="2060575"/>
            <a:ext cx="1296988" cy="349250"/>
          </a:xfrm>
          <a:prstGeom prst="rect">
            <a:avLst/>
          </a:prstGeom>
          <a:solidFill>
            <a:srgbClr val="FF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b="1">
                <a:latin typeface="Arial" charset="0"/>
              </a:rPr>
              <a:t>Reception</a:t>
            </a:r>
          </a:p>
        </p:txBody>
      </p:sp>
      <p:sp>
        <p:nvSpPr>
          <p:cNvPr id="18452" name="Text Box 19"/>
          <p:cNvSpPr txBox="1">
            <a:spLocks noChangeArrowheads="1"/>
          </p:cNvSpPr>
          <p:nvPr/>
        </p:nvSpPr>
        <p:spPr bwMode="auto">
          <a:xfrm>
            <a:off x="6588125" y="4221163"/>
            <a:ext cx="1296988" cy="349250"/>
          </a:xfrm>
          <a:prstGeom prst="rect">
            <a:avLst/>
          </a:prstGeom>
          <a:solidFill>
            <a:srgbClr val="FF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b="1">
                <a:latin typeface="Arial" charset="0"/>
              </a:rPr>
              <a:t>Reception</a:t>
            </a:r>
          </a:p>
        </p:txBody>
      </p:sp>
      <p:sp>
        <p:nvSpPr>
          <p:cNvPr id="18453" name="Text Box 20"/>
          <p:cNvSpPr txBox="1">
            <a:spLocks noChangeArrowheads="1"/>
          </p:cNvSpPr>
          <p:nvPr/>
        </p:nvSpPr>
        <p:spPr bwMode="auto">
          <a:xfrm>
            <a:off x="7164388" y="3068638"/>
            <a:ext cx="151130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200" b="1">
                <a:solidFill>
                  <a:srgbClr val="FF3300"/>
                </a:solidFill>
                <a:latin typeface="Arial" charset="0"/>
              </a:rPr>
              <a:t>Richieste dirette alla struttura</a:t>
            </a:r>
          </a:p>
        </p:txBody>
      </p:sp>
      <p:sp>
        <p:nvSpPr>
          <p:cNvPr id="18454" name="Line 21"/>
          <p:cNvSpPr>
            <a:spLocks noChangeShapeType="1"/>
          </p:cNvSpPr>
          <p:nvPr/>
        </p:nvSpPr>
        <p:spPr bwMode="auto">
          <a:xfrm flipV="1">
            <a:off x="8532813" y="2132013"/>
            <a:ext cx="0" cy="9366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8455" name="Line 22"/>
          <p:cNvSpPr>
            <a:spLocks noChangeShapeType="1"/>
          </p:cNvSpPr>
          <p:nvPr/>
        </p:nvSpPr>
        <p:spPr bwMode="auto">
          <a:xfrm flipV="1">
            <a:off x="8532813" y="3573463"/>
            <a:ext cx="0" cy="79216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8456" name="Line 23"/>
          <p:cNvSpPr>
            <a:spLocks noChangeShapeType="1"/>
          </p:cNvSpPr>
          <p:nvPr/>
        </p:nvSpPr>
        <p:spPr bwMode="auto">
          <a:xfrm flipH="1">
            <a:off x="7885113" y="2132013"/>
            <a:ext cx="6477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8457" name="Line 24"/>
          <p:cNvSpPr>
            <a:spLocks noChangeShapeType="1"/>
          </p:cNvSpPr>
          <p:nvPr/>
        </p:nvSpPr>
        <p:spPr bwMode="auto">
          <a:xfrm flipH="1">
            <a:off x="7885113" y="4365625"/>
            <a:ext cx="6477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8458" name="Line 26"/>
          <p:cNvSpPr>
            <a:spLocks noChangeShapeType="1"/>
          </p:cNvSpPr>
          <p:nvPr/>
        </p:nvSpPr>
        <p:spPr bwMode="auto">
          <a:xfrm flipV="1">
            <a:off x="179388" y="6381750"/>
            <a:ext cx="8640762" cy="7143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8459" name="Line 28"/>
          <p:cNvSpPr>
            <a:spLocks noChangeShapeType="1"/>
          </p:cNvSpPr>
          <p:nvPr/>
        </p:nvSpPr>
        <p:spPr bwMode="auto">
          <a:xfrm>
            <a:off x="323850" y="16287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8460" name="Line 29"/>
          <p:cNvSpPr>
            <a:spLocks noChangeShapeType="1"/>
          </p:cNvSpPr>
          <p:nvPr/>
        </p:nvSpPr>
        <p:spPr bwMode="auto">
          <a:xfrm flipV="1">
            <a:off x="8893175" y="1628775"/>
            <a:ext cx="0" cy="48244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8461" name="Line 30"/>
          <p:cNvSpPr>
            <a:spLocks noChangeShapeType="1"/>
          </p:cNvSpPr>
          <p:nvPr/>
        </p:nvSpPr>
        <p:spPr bwMode="auto">
          <a:xfrm flipV="1">
            <a:off x="179388" y="1628775"/>
            <a:ext cx="0" cy="47529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8462" name="Line 32"/>
          <p:cNvSpPr>
            <a:spLocks noChangeShapeType="1"/>
          </p:cNvSpPr>
          <p:nvPr/>
        </p:nvSpPr>
        <p:spPr bwMode="auto">
          <a:xfrm flipV="1">
            <a:off x="1908175" y="4581525"/>
            <a:ext cx="0" cy="576263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8463" name="Line 33"/>
          <p:cNvSpPr>
            <a:spLocks noChangeShapeType="1"/>
          </p:cNvSpPr>
          <p:nvPr/>
        </p:nvSpPr>
        <p:spPr bwMode="auto">
          <a:xfrm flipH="1" flipV="1">
            <a:off x="1908175" y="1412875"/>
            <a:ext cx="0" cy="6477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8464" name="Line 34"/>
          <p:cNvSpPr>
            <a:spLocks noChangeShapeType="1"/>
          </p:cNvSpPr>
          <p:nvPr/>
        </p:nvSpPr>
        <p:spPr bwMode="auto">
          <a:xfrm flipV="1">
            <a:off x="7235825" y="1412875"/>
            <a:ext cx="0" cy="6477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8465" name="Line 35"/>
          <p:cNvSpPr>
            <a:spLocks noChangeShapeType="1"/>
          </p:cNvSpPr>
          <p:nvPr/>
        </p:nvSpPr>
        <p:spPr bwMode="auto">
          <a:xfrm flipV="1">
            <a:off x="7235825" y="4581525"/>
            <a:ext cx="0" cy="576263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8466" name="AutoShape 36"/>
          <p:cNvSpPr>
            <a:spLocks noChangeArrowheads="1"/>
          </p:cNvSpPr>
          <p:nvPr/>
        </p:nvSpPr>
        <p:spPr bwMode="auto">
          <a:xfrm rot="1632369">
            <a:off x="2579688" y="2309813"/>
            <a:ext cx="1065212" cy="365125"/>
          </a:xfrm>
          <a:prstGeom prst="leftRightArrow">
            <a:avLst>
              <a:gd name="adj1" fmla="val 50000"/>
              <a:gd name="adj2" fmla="val 58348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8467" name="AutoShape 37"/>
          <p:cNvSpPr>
            <a:spLocks noChangeArrowheads="1"/>
          </p:cNvSpPr>
          <p:nvPr/>
        </p:nvSpPr>
        <p:spPr bwMode="auto">
          <a:xfrm rot="1632369">
            <a:off x="5092700" y="3829050"/>
            <a:ext cx="1428750" cy="287338"/>
          </a:xfrm>
          <a:prstGeom prst="leftRightArrow">
            <a:avLst>
              <a:gd name="adj1" fmla="val 50000"/>
              <a:gd name="adj2" fmla="val 99447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8468" name="AutoShape 38"/>
          <p:cNvSpPr>
            <a:spLocks noChangeArrowheads="1"/>
          </p:cNvSpPr>
          <p:nvPr/>
        </p:nvSpPr>
        <p:spPr bwMode="auto">
          <a:xfrm rot="9334761">
            <a:off x="5297488" y="2305050"/>
            <a:ext cx="1208087" cy="360363"/>
          </a:xfrm>
          <a:prstGeom prst="leftRightArrow">
            <a:avLst>
              <a:gd name="adj1" fmla="val 50000"/>
              <a:gd name="adj2" fmla="val 67048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it-IT"/>
          </a:p>
        </p:txBody>
      </p:sp>
      <p:sp>
        <p:nvSpPr>
          <p:cNvPr id="18469" name="AutoShape 39"/>
          <p:cNvSpPr>
            <a:spLocks noChangeArrowheads="1"/>
          </p:cNvSpPr>
          <p:nvPr/>
        </p:nvSpPr>
        <p:spPr bwMode="auto">
          <a:xfrm rot="8988912">
            <a:off x="2551113" y="3775075"/>
            <a:ext cx="1281112" cy="438150"/>
          </a:xfrm>
          <a:prstGeom prst="leftRightArrow">
            <a:avLst>
              <a:gd name="adj1" fmla="val 50000"/>
              <a:gd name="adj2" fmla="val 58478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it-IT"/>
          </a:p>
        </p:txBody>
      </p:sp>
      <p:sp>
        <p:nvSpPr>
          <p:cNvPr id="18470" name="Rectangle 40"/>
          <p:cNvSpPr>
            <a:spLocks noChangeArrowheads="1"/>
          </p:cNvSpPr>
          <p:nvPr/>
        </p:nvSpPr>
        <p:spPr bwMode="auto">
          <a:xfrm>
            <a:off x="3419475" y="5157788"/>
            <a:ext cx="2305050" cy="469900"/>
          </a:xfrm>
          <a:prstGeom prst="rect">
            <a:avLst/>
          </a:prstGeom>
          <a:solidFill>
            <a:srgbClr val="CC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 b="1">
                <a:solidFill>
                  <a:schemeClr val="bg2"/>
                </a:solidFill>
                <a:latin typeface="Arial" charset="0"/>
              </a:rPr>
              <a:t>CASA– PAOLO VI</a:t>
            </a:r>
          </a:p>
          <a:p>
            <a:r>
              <a:rPr lang="it-IT" sz="1200">
                <a:solidFill>
                  <a:schemeClr val="bg2"/>
                </a:solidFill>
                <a:latin typeface="Arial" charset="0"/>
              </a:rPr>
              <a:t>ROMA</a:t>
            </a:r>
          </a:p>
        </p:txBody>
      </p:sp>
      <p:sp>
        <p:nvSpPr>
          <p:cNvPr id="18471" name="Text Box 41"/>
          <p:cNvSpPr txBox="1">
            <a:spLocks noChangeArrowheads="1"/>
          </p:cNvSpPr>
          <p:nvPr/>
        </p:nvSpPr>
        <p:spPr bwMode="auto">
          <a:xfrm>
            <a:off x="3779838" y="4581525"/>
            <a:ext cx="1439862" cy="349250"/>
          </a:xfrm>
          <a:prstGeom prst="rect">
            <a:avLst/>
          </a:prstGeom>
          <a:solidFill>
            <a:srgbClr val="FF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b="1">
                <a:latin typeface="Arial" charset="0"/>
              </a:rPr>
              <a:t>Reception</a:t>
            </a:r>
          </a:p>
        </p:txBody>
      </p:sp>
      <p:sp>
        <p:nvSpPr>
          <p:cNvPr id="18472" name="Line 42"/>
          <p:cNvSpPr>
            <a:spLocks noChangeShapeType="1"/>
          </p:cNvSpPr>
          <p:nvPr/>
        </p:nvSpPr>
        <p:spPr bwMode="auto">
          <a:xfrm flipV="1">
            <a:off x="4500563" y="4940300"/>
            <a:ext cx="0" cy="217488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8473" name="AutoShape 43"/>
          <p:cNvSpPr>
            <a:spLocks noChangeArrowheads="1"/>
          </p:cNvSpPr>
          <p:nvPr/>
        </p:nvSpPr>
        <p:spPr bwMode="auto">
          <a:xfrm rot="5400000">
            <a:off x="4187825" y="4100513"/>
            <a:ext cx="619125" cy="282575"/>
          </a:xfrm>
          <a:prstGeom prst="leftRightArrow">
            <a:avLst>
              <a:gd name="adj1" fmla="val 50000"/>
              <a:gd name="adj2" fmla="val 43820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it-IT"/>
          </a:p>
        </p:txBody>
      </p:sp>
      <p:sp>
        <p:nvSpPr>
          <p:cNvPr id="18474" name="Line 44"/>
          <p:cNvSpPr>
            <a:spLocks noChangeShapeType="1"/>
          </p:cNvSpPr>
          <p:nvPr/>
        </p:nvSpPr>
        <p:spPr bwMode="auto">
          <a:xfrm>
            <a:off x="468313" y="4724400"/>
            <a:ext cx="331152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8475" name="Rectangle 10"/>
          <p:cNvSpPr>
            <a:spLocks noChangeArrowheads="1"/>
          </p:cNvSpPr>
          <p:nvPr/>
        </p:nvSpPr>
        <p:spPr bwMode="auto">
          <a:xfrm>
            <a:off x="1835150" y="5876925"/>
            <a:ext cx="2305050" cy="4699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 b="1">
                <a:solidFill>
                  <a:schemeClr val="bg2"/>
                </a:solidFill>
                <a:latin typeface="Arial" charset="0"/>
              </a:rPr>
              <a:t>DOMUS NASCIMBENI</a:t>
            </a:r>
          </a:p>
          <a:p>
            <a:r>
              <a:rPr lang="it-IT" sz="1200">
                <a:solidFill>
                  <a:schemeClr val="bg2"/>
                </a:solidFill>
                <a:latin typeface="Arial" charset="0"/>
              </a:rPr>
              <a:t>ROMA</a:t>
            </a:r>
          </a:p>
        </p:txBody>
      </p:sp>
      <p:sp>
        <p:nvSpPr>
          <p:cNvPr id="18476" name="Rectangle 10"/>
          <p:cNvSpPr>
            <a:spLocks noChangeArrowheads="1"/>
          </p:cNvSpPr>
          <p:nvPr/>
        </p:nvSpPr>
        <p:spPr bwMode="auto">
          <a:xfrm>
            <a:off x="5003800" y="5876925"/>
            <a:ext cx="2447925" cy="4699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 b="1">
                <a:solidFill>
                  <a:schemeClr val="bg2"/>
                </a:solidFill>
                <a:latin typeface="Arial" charset="0"/>
              </a:rPr>
              <a:t>CASA DEL PADRE</a:t>
            </a:r>
          </a:p>
          <a:p>
            <a:r>
              <a:rPr lang="it-IT" sz="1200">
                <a:solidFill>
                  <a:schemeClr val="bg2"/>
                </a:solidFill>
                <a:latin typeface="Arial" charset="0"/>
              </a:rPr>
              <a:t>TORRI DEL BENACO (VR)</a:t>
            </a:r>
          </a:p>
        </p:txBody>
      </p:sp>
      <p:sp>
        <p:nvSpPr>
          <p:cNvPr id="18477" name="Line 50"/>
          <p:cNvSpPr>
            <a:spLocks noChangeShapeType="1"/>
          </p:cNvSpPr>
          <p:nvPr/>
        </p:nvSpPr>
        <p:spPr bwMode="auto">
          <a:xfrm flipV="1">
            <a:off x="2987675" y="5013325"/>
            <a:ext cx="0" cy="936625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8478" name="Line 51"/>
          <p:cNvSpPr>
            <a:spLocks noChangeShapeType="1"/>
          </p:cNvSpPr>
          <p:nvPr/>
        </p:nvSpPr>
        <p:spPr bwMode="auto">
          <a:xfrm>
            <a:off x="2987675" y="5013325"/>
            <a:ext cx="1512888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8479" name="Line 52"/>
          <p:cNvSpPr>
            <a:spLocks noChangeShapeType="1"/>
          </p:cNvSpPr>
          <p:nvPr/>
        </p:nvSpPr>
        <p:spPr bwMode="auto">
          <a:xfrm flipV="1">
            <a:off x="6011863" y="5013325"/>
            <a:ext cx="0" cy="936625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8480" name="Line 53"/>
          <p:cNvSpPr>
            <a:spLocks noChangeShapeType="1"/>
          </p:cNvSpPr>
          <p:nvPr/>
        </p:nvSpPr>
        <p:spPr bwMode="auto">
          <a:xfrm flipH="1">
            <a:off x="4356100" y="5013325"/>
            <a:ext cx="1655763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piè di pagina 1"/>
          <p:cNvSpPr>
            <a:spLocks noGrp="1"/>
          </p:cNvSpPr>
          <p:nvPr>
            <p:ph type="ftr" sz="quarter" idx="4294967295"/>
          </p:nvPr>
        </p:nvSpPr>
        <p:spPr>
          <a:xfrm rot="249589">
            <a:off x="3124200" y="6248400"/>
            <a:ext cx="2895600" cy="457200"/>
          </a:xfrm>
          <a:noFill/>
        </p:spPr>
        <p:txBody>
          <a:bodyPr/>
          <a:lstStyle/>
          <a:p>
            <a:r>
              <a:rPr lang="it-IT" smtClean="0"/>
              <a:t>.</a:t>
            </a:r>
          </a:p>
        </p:txBody>
      </p:sp>
      <p:sp>
        <p:nvSpPr>
          <p:cNvPr id="20483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9931819-C331-42A2-B7F2-D7108F2D77CD}" type="slidenum">
              <a:rPr lang="it-IT" smtClean="0"/>
              <a:pPr/>
              <a:t>23</a:t>
            </a:fld>
            <a:endParaRPr lang="it-IT" smtClean="0"/>
          </a:p>
        </p:txBody>
      </p:sp>
      <p:sp>
        <p:nvSpPr>
          <p:cNvPr id="20484" name="Rectangle 6"/>
          <p:cNvSpPr>
            <a:spLocks noChangeArrowheads="1"/>
          </p:cNvSpPr>
          <p:nvPr/>
        </p:nvSpPr>
        <p:spPr bwMode="auto">
          <a:xfrm>
            <a:off x="0" y="30892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 eaLnBrk="0" hangingPunct="0"/>
            <a:endParaRPr lang="it-IT" sz="2400" b="1">
              <a:latin typeface="Times New Roman" pitchFamily="18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395288" y="2276475"/>
            <a:ext cx="8424862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it-IT" sz="6000" b="1">
                <a:solidFill>
                  <a:srgbClr val="FF3300"/>
                </a:solidFill>
                <a:latin typeface="Arial" charset="0"/>
              </a:rPr>
              <a:t>Continua ….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8928"/>
          </a:xfrm>
        </p:spPr>
        <p:txBody>
          <a:bodyPr>
            <a:normAutofit fontScale="85000" lnSpcReduction="20000"/>
          </a:bodyPr>
          <a:lstStyle/>
          <a:p>
            <a:pPr algn="ctr">
              <a:spcBef>
                <a:spcPct val="50000"/>
              </a:spcBef>
              <a:buNone/>
            </a:pPr>
            <a:endParaRPr lang="it-IT" sz="4500" b="1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spcBef>
                <a:spcPct val="50000"/>
              </a:spcBef>
              <a:buNone/>
            </a:pPr>
            <a:r>
              <a:rPr lang="it-IT" sz="45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Accogliere e ospitare</a:t>
            </a:r>
          </a:p>
          <a:p>
            <a:pPr algn="ctr">
              <a:spcBef>
                <a:spcPct val="50000"/>
              </a:spcBef>
              <a:buNone/>
            </a:pPr>
            <a:r>
              <a:rPr lang="it-IT" sz="45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è sempre un incontro di</a:t>
            </a:r>
          </a:p>
          <a:p>
            <a:pPr algn="ctr">
              <a:spcBef>
                <a:spcPct val="50000"/>
              </a:spcBef>
              <a:buNone/>
            </a:pPr>
            <a:r>
              <a:rPr lang="it-IT" sz="45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vite:</a:t>
            </a:r>
          </a:p>
          <a:p>
            <a:pPr algn="ctr">
              <a:spcBef>
                <a:spcPct val="50000"/>
              </a:spcBef>
              <a:buNone/>
            </a:pPr>
            <a:r>
              <a:rPr lang="it-IT" sz="45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tra noi che qui siamo </a:t>
            </a:r>
          </a:p>
          <a:p>
            <a:pPr algn="ctr">
              <a:spcBef>
                <a:spcPct val="50000"/>
              </a:spcBef>
              <a:buNone/>
            </a:pPr>
            <a:r>
              <a:rPr lang="it-IT" sz="45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“di casa”</a:t>
            </a:r>
          </a:p>
          <a:p>
            <a:pPr algn="ctr">
              <a:spcBef>
                <a:spcPct val="50000"/>
              </a:spcBef>
              <a:buNone/>
            </a:pPr>
            <a:r>
              <a:rPr lang="it-IT" sz="45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e chi è </a:t>
            </a:r>
            <a:r>
              <a:rPr lang="it-IT" sz="45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“straniero”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78968"/>
          </a:xfrm>
        </p:spPr>
        <p:txBody>
          <a:bodyPr>
            <a:noAutofit/>
          </a:bodyPr>
          <a:lstStyle/>
          <a:p>
            <a:pPr>
              <a:spcBef>
                <a:spcPct val="50000"/>
              </a:spcBef>
              <a:buNone/>
            </a:pPr>
            <a:r>
              <a:rPr lang="it-IT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 </a:t>
            </a:r>
            <a:r>
              <a:rPr lang="it-IT" sz="36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Abramo siamo noi …</a:t>
            </a:r>
          </a:p>
          <a:p>
            <a:pPr>
              <a:spcBef>
                <a:spcPct val="50000"/>
              </a:spcBef>
              <a:buNone/>
            </a:pPr>
            <a:r>
              <a:rPr lang="it-IT" sz="36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  <a:p>
            <a:pPr>
              <a:spcBef>
                <a:spcPct val="50000"/>
              </a:spcBef>
              <a:buNone/>
            </a:pPr>
            <a:r>
              <a:rPr lang="it-IT" sz="36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 l’ospite che entra nella nostra casa ha “bisogno”</a:t>
            </a:r>
          </a:p>
          <a:p>
            <a:pPr>
              <a:spcBef>
                <a:spcPct val="50000"/>
              </a:spcBef>
              <a:buNone/>
            </a:pPr>
            <a:r>
              <a:rPr lang="it-IT" sz="36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 Noi possiamo mirabilmente  accoglierlo e provvedere a tutte le sue necessità</a:t>
            </a:r>
            <a:endParaRPr lang="it-IT" sz="3600" b="1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buNone/>
            </a:pPr>
            <a:endParaRPr lang="it-IT" sz="4500" b="1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ct val="50000"/>
              </a:spcBef>
              <a:buNone/>
            </a:pPr>
            <a:r>
              <a:rPr lang="it-IT" sz="45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  <a:p>
            <a:pPr>
              <a:spcBef>
                <a:spcPct val="50000"/>
              </a:spcBef>
              <a:buNone/>
            </a:pPr>
            <a:r>
              <a:rPr lang="it-IT" sz="45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 Non solo …</a:t>
            </a:r>
          </a:p>
          <a:p>
            <a:pPr>
              <a:spcBef>
                <a:spcPct val="50000"/>
              </a:spcBef>
              <a:buNone/>
            </a:pPr>
            <a:r>
              <a:rPr lang="it-IT" sz="45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 </a:t>
            </a:r>
            <a:r>
              <a:rPr lang="it-IT" sz="45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ABRAMO SA STARE ATTIVAMENTE SULLA SOGLIA:</a:t>
            </a:r>
          </a:p>
          <a:p>
            <a:pPr>
              <a:spcBef>
                <a:spcPct val="50000"/>
              </a:spcBef>
              <a:buNone/>
            </a:pPr>
            <a:r>
              <a:rPr lang="it-IT" sz="45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 l’accoglienza diventa luogo della sua umanità, spazio di consegna di tutto quello che è e sa esprimere; è pronto perché già la sua interiorità rivela apertura.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  <a:buNone/>
            </a:pPr>
            <a:r>
              <a:rPr lang="it-IT" sz="45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L’ospite</a:t>
            </a:r>
            <a:r>
              <a:rPr lang="it-IT" sz="45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si impone …</a:t>
            </a:r>
          </a:p>
          <a:p>
            <a:pPr>
              <a:spcBef>
                <a:spcPct val="50000"/>
              </a:spcBef>
              <a:buNone/>
            </a:pPr>
            <a:r>
              <a:rPr lang="it-IT" sz="45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sosta di fronte a noi;</a:t>
            </a:r>
          </a:p>
          <a:p>
            <a:pPr>
              <a:spcBef>
                <a:spcPct val="50000"/>
              </a:spcBef>
              <a:buNone/>
            </a:pPr>
            <a:r>
              <a:rPr lang="it-IT" sz="45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è esposto al suo bisogno</a:t>
            </a:r>
          </a:p>
          <a:p>
            <a:pPr>
              <a:spcBef>
                <a:spcPct val="50000"/>
              </a:spcBef>
              <a:buNone/>
            </a:pPr>
            <a:r>
              <a:rPr lang="it-IT" sz="45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di </a:t>
            </a:r>
            <a:r>
              <a:rPr lang="it-IT" sz="45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essere accolto;</a:t>
            </a:r>
          </a:p>
          <a:p>
            <a:pPr>
              <a:spcBef>
                <a:spcPct val="50000"/>
              </a:spcBef>
              <a:buNone/>
            </a:pPr>
            <a:r>
              <a:rPr lang="it-IT" sz="45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attende da noi.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9093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it-IT" sz="3800" b="1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buNone/>
            </a:pPr>
            <a:r>
              <a:rPr lang="it-IT" sz="38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La nostra soglia … </a:t>
            </a:r>
          </a:p>
          <a:p>
            <a:pPr>
              <a:buNone/>
            </a:pPr>
            <a:endParaRPr lang="it-IT" sz="3800" b="1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buNone/>
            </a:pPr>
            <a:r>
              <a:rPr lang="it-IT" sz="38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ha delle caratteristiche,</a:t>
            </a:r>
          </a:p>
          <a:p>
            <a:pPr>
              <a:buNone/>
            </a:pPr>
            <a:r>
              <a:rPr lang="it-IT" sz="38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quelle del nostro carattere!</a:t>
            </a:r>
          </a:p>
          <a:p>
            <a:endParaRPr lang="it-IT" sz="3800" b="1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buNone/>
            </a:pPr>
            <a:r>
              <a:rPr lang="it-IT" sz="38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 ricordiamoci che </a:t>
            </a:r>
            <a:r>
              <a:rPr lang="it-IT" sz="38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lo straniero abita anche in noi</a:t>
            </a:r>
            <a:r>
              <a:rPr lang="it-IT" sz="3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it-IT" sz="38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(è la parte di noi a noi stessi sconosciuta e che forse ci fa un po’ paura)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t-IT" sz="41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ACCOGLIERE …</a:t>
            </a:r>
          </a:p>
          <a:p>
            <a:pPr>
              <a:buNone/>
            </a:pPr>
            <a:endParaRPr lang="it-IT" sz="4100" b="1" dirty="0" smtClean="0">
              <a:solidFill>
                <a:srgbClr val="FF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buNone/>
            </a:pPr>
            <a:r>
              <a:rPr lang="it-IT" sz="41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… però è anche crescere!</a:t>
            </a:r>
          </a:p>
          <a:p>
            <a:endParaRPr lang="it-IT" sz="4100" b="1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buNone/>
            </a:pPr>
            <a:r>
              <a:rPr lang="it-IT" sz="41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 La nostra identità si continua a costruire nelle varie relazioni!</a:t>
            </a:r>
          </a:p>
          <a:p>
            <a:endParaRPr lang="it-IT" sz="4100" b="1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buNone/>
            </a:pPr>
            <a:r>
              <a:rPr lang="it-IT" sz="41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 Accogliendo scopriamo sempre più la nostra personalità che cresce e si trasforma se ci decentriamo per andare verso l’altro.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892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None/>
            </a:pPr>
            <a:r>
              <a:rPr lang="it-IT" sz="35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 </a:t>
            </a:r>
          </a:p>
          <a:p>
            <a:pPr>
              <a:lnSpc>
                <a:spcPct val="80000"/>
              </a:lnSpc>
              <a:spcBef>
                <a:spcPct val="50000"/>
              </a:spcBef>
              <a:buNone/>
            </a:pPr>
            <a:r>
              <a:rPr lang="it-IT" sz="35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 Anche per noi, </a:t>
            </a:r>
          </a:p>
          <a:p>
            <a:pPr>
              <a:lnSpc>
                <a:spcPct val="80000"/>
              </a:lnSpc>
              <a:spcBef>
                <a:spcPct val="50000"/>
              </a:spcBef>
              <a:buNone/>
            </a:pPr>
            <a:r>
              <a:rPr lang="it-IT" sz="35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 come per Abramo, </a:t>
            </a:r>
          </a:p>
          <a:p>
            <a:pPr>
              <a:lnSpc>
                <a:spcPct val="80000"/>
              </a:lnSpc>
              <a:spcBef>
                <a:spcPct val="50000"/>
              </a:spcBef>
              <a:buNone/>
            </a:pPr>
            <a:r>
              <a:rPr lang="it-IT" sz="35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 </a:t>
            </a:r>
            <a:r>
              <a:rPr lang="it-IT" sz="35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l’accoglienza può diventare </a:t>
            </a:r>
          </a:p>
          <a:p>
            <a:pPr>
              <a:lnSpc>
                <a:spcPct val="80000"/>
              </a:lnSpc>
              <a:spcBef>
                <a:spcPct val="50000"/>
              </a:spcBef>
              <a:buNone/>
            </a:pPr>
            <a:r>
              <a:rPr lang="it-IT" sz="35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 rivelazione di un disegno più </a:t>
            </a:r>
          </a:p>
          <a:p>
            <a:pPr>
              <a:lnSpc>
                <a:spcPct val="80000"/>
              </a:lnSpc>
              <a:spcBef>
                <a:spcPct val="50000"/>
              </a:spcBef>
              <a:buNone/>
            </a:pPr>
            <a:r>
              <a:rPr lang="it-IT" sz="35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 ampio sulla nostra vita </a:t>
            </a:r>
            <a:r>
              <a:rPr lang="it-IT" sz="35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e </a:t>
            </a:r>
          </a:p>
          <a:p>
            <a:pPr>
              <a:lnSpc>
                <a:spcPct val="80000"/>
              </a:lnSpc>
              <a:spcBef>
                <a:spcPct val="50000"/>
              </a:spcBef>
              <a:buNone/>
            </a:pPr>
            <a:r>
              <a:rPr lang="it-IT" sz="35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 non solo come singoli ma </a:t>
            </a:r>
          </a:p>
          <a:p>
            <a:pPr>
              <a:lnSpc>
                <a:spcPct val="80000"/>
              </a:lnSpc>
              <a:spcBef>
                <a:spcPct val="50000"/>
              </a:spcBef>
              <a:buNone/>
            </a:pPr>
            <a:r>
              <a:rPr lang="it-IT" sz="35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 anche come comunità.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4072</TotalTime>
  <Words>955</Words>
  <Application>Microsoft Office PowerPoint</Application>
  <PresentationFormat>Presentazione su schermo (4:3)</PresentationFormat>
  <Paragraphs>215</Paragraphs>
  <Slides>23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4" baseType="lpstr">
      <vt:lpstr>Pixel</vt:lpstr>
      <vt:lpstr>  Come ospitiamo ?....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Leva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Gloria</dc:creator>
  <cp:lastModifiedBy> </cp:lastModifiedBy>
  <cp:revision>279</cp:revision>
  <dcterms:created xsi:type="dcterms:W3CDTF">2006-06-30T07:57:00Z</dcterms:created>
  <dcterms:modified xsi:type="dcterms:W3CDTF">2012-11-26T14:56:46Z</dcterms:modified>
</cp:coreProperties>
</file>