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84" r:id="rId2"/>
    <p:sldId id="279" r:id="rId3"/>
    <p:sldId id="259" r:id="rId4"/>
    <p:sldId id="260" r:id="rId5"/>
    <p:sldId id="261" r:id="rId6"/>
    <p:sldId id="268" r:id="rId7"/>
    <p:sldId id="264" r:id="rId8"/>
    <p:sldId id="265" r:id="rId9"/>
    <p:sldId id="267" r:id="rId10"/>
    <p:sldId id="269" r:id="rId11"/>
    <p:sldId id="276" r:id="rId12"/>
    <p:sldId id="271" r:id="rId13"/>
    <p:sldId id="274" r:id="rId14"/>
    <p:sldId id="297" r:id="rId15"/>
    <p:sldId id="275" r:id="rId16"/>
    <p:sldId id="282" r:id="rId17"/>
    <p:sldId id="283" r:id="rId18"/>
    <p:sldId id="285" r:id="rId19"/>
    <p:sldId id="290" r:id="rId20"/>
    <p:sldId id="298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9" r:id="rId29"/>
    <p:sldId id="296" r:id="rId3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8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BC35D-7562-47CD-B134-63DCFF5F13D8}" type="datetimeFigureOut">
              <a:rPr lang="it-IT" smtClean="0"/>
              <a:pPr/>
              <a:t>26/11/2012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36EAF-F26E-46A7-BC18-60161FA27F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26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BC7EF-4591-4C8D-B671-034C7C56F425}" type="datetimeFigureOut">
              <a:rPr lang="it-IT" smtClean="0"/>
              <a:pPr/>
              <a:t>26/11/2012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636AA-98EC-43D8-98EE-123C51518B7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8229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636AA-98EC-43D8-98EE-123C51518B70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9104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2050" name="Picture 2" descr="D:\Documents and Settings\fabio.rocci\Desktop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251228"/>
            <a:ext cx="1605871" cy="60677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it-IT" smtClean="0"/>
              <a:t>Rossi Dr. Federico</a:t>
            </a:r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A08126-3560-422F-B9AF-622C70A3BF8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IMU_2012_mod.BOZZA.pdf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/>
          <p:nvPr/>
        </p:nvPicPr>
        <p:blipFill>
          <a:blip r:embed="rId3" cstate="print">
            <a:lum bright="10000" contrast="-3000"/>
          </a:blip>
          <a:srcRect/>
          <a:stretch>
            <a:fillRect/>
          </a:stretch>
        </p:blipFill>
        <p:spPr bwMode="auto">
          <a:xfrm>
            <a:off x="1331640" y="548680"/>
            <a:ext cx="716452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88000"/>
              </a:srgbClr>
            </a:outerShdw>
          </a:effectLst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59632" y="404664"/>
            <a:ext cx="7498080" cy="590465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3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it-IT" sz="7200" b="1" i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ENTI RELIGIOSI</a:t>
            </a:r>
          </a:p>
          <a:p>
            <a:pPr algn="ctr">
              <a:buNone/>
            </a:pPr>
            <a:r>
              <a:rPr lang="it-IT" sz="6600" b="1" i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&amp;</a:t>
            </a:r>
          </a:p>
          <a:p>
            <a:pPr algn="ctr">
              <a:buNone/>
            </a:pPr>
            <a:r>
              <a:rPr lang="it-IT" sz="9600" b="1" i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 M U</a:t>
            </a:r>
          </a:p>
          <a:p>
            <a:pPr algn="ctr">
              <a:buNone/>
            </a:pPr>
            <a:r>
              <a:rPr lang="it-IT" sz="4800" b="1" i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(Imposta Municipale Unica)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Roma (CEI)  22/11/2012   -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Rossi Dr. Federico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78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Dichiarazione IMU deve essere presentata quando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35552" cy="396044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</a:rPr>
              <a:t>  gli immobili </a:t>
            </a:r>
            <a:r>
              <a:rPr lang="it-IT" sz="2000" u="sng" dirty="0" smtClean="0">
                <a:solidFill>
                  <a:schemeClr val="tx1"/>
                </a:solidFill>
              </a:rPr>
              <a:t>esenti</a:t>
            </a:r>
            <a:r>
              <a:rPr lang="it-IT" sz="2000" dirty="0" smtClean="0">
                <a:solidFill>
                  <a:schemeClr val="tx1"/>
                </a:solidFill>
              </a:rPr>
              <a:t>, ai sensi della lett. c) e della </a:t>
            </a:r>
            <a:r>
              <a:rPr lang="it-IT" sz="2000" dirty="0" smtClean="0">
                <a:solidFill>
                  <a:srgbClr val="FF0000"/>
                </a:solidFill>
              </a:rPr>
              <a:t>lett. i), </a:t>
            </a:r>
            <a:r>
              <a:rPr lang="it-IT" sz="2000" dirty="0" smtClean="0">
                <a:solidFill>
                  <a:schemeClr val="tx1"/>
                </a:solidFill>
              </a:rPr>
              <a:t>comma 1, </a:t>
            </a:r>
            <a:r>
              <a:rPr lang="it-IT" sz="2000" dirty="0" smtClean="0">
                <a:solidFill>
                  <a:srgbClr val="FF0000"/>
                </a:solidFill>
              </a:rPr>
              <a:t>art. 7 </a:t>
            </a:r>
            <a:r>
              <a:rPr lang="it-IT" sz="2000" dirty="0" smtClean="0">
                <a:solidFill>
                  <a:schemeClr val="tx1"/>
                </a:solidFill>
              </a:rPr>
              <a:t>del </a:t>
            </a:r>
            <a:r>
              <a:rPr lang="it-IT" sz="2000" dirty="0" err="1" smtClean="0">
                <a:solidFill>
                  <a:schemeClr val="tx1"/>
                </a:solidFill>
              </a:rPr>
              <a:t>del</a:t>
            </a:r>
            <a:r>
              <a:rPr lang="it-IT" sz="2000" dirty="0" smtClean="0">
                <a:solidFill>
                  <a:schemeClr val="tx1"/>
                </a:solidFill>
              </a:rPr>
              <a:t> D. </a:t>
            </a:r>
            <a:r>
              <a:rPr lang="it-IT" sz="2000" dirty="0" err="1" smtClean="0">
                <a:solidFill>
                  <a:schemeClr val="tx1"/>
                </a:solidFill>
              </a:rPr>
              <a:t>Lgs</a:t>
            </a:r>
            <a:r>
              <a:rPr lang="it-IT" sz="2000" dirty="0" smtClean="0">
                <a:solidFill>
                  <a:schemeClr val="tx1"/>
                </a:solidFill>
              </a:rPr>
              <a:t>.  n. 504 del 1992;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600" dirty="0" smtClean="0"/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600" dirty="0" smtClean="0"/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/>
              <a:t>TUTTI GLI IMMOBILI - </a:t>
            </a:r>
            <a:r>
              <a:rPr lang="it-IT" sz="3200" b="1" dirty="0" smtClean="0">
                <a:solidFill>
                  <a:srgbClr val="FF0000"/>
                </a:solidFill>
              </a:rPr>
              <a:t>ESENTI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/>
              <a:t>ANCHE ANTERIORI AL 01.01.2012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/>
              <a:t>VANNO </a:t>
            </a:r>
            <a:r>
              <a:rPr lang="it-IT" sz="2400" b="1" u="sng" dirty="0" smtClean="0"/>
              <a:t>DICHIARATI</a:t>
            </a:r>
            <a:r>
              <a:rPr lang="it-IT" sz="2400" b="1" dirty="0" smtClean="0"/>
              <a:t>!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139952" y="3140968"/>
            <a:ext cx="194421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Dichiarazione IMU deve essere </a:t>
            </a:r>
            <a:r>
              <a:rPr lang="it-IT" b="1" dirty="0" smtClean="0">
                <a:solidFill>
                  <a:srgbClr val="FF0000"/>
                </a:solidFill>
              </a:rPr>
              <a:t>presentata</a:t>
            </a:r>
            <a:r>
              <a:rPr lang="it-IT" b="1" dirty="0" smtClean="0"/>
              <a:t> quando: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2060848"/>
            <a:ext cx="7723584" cy="396044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l’immobile ha </a:t>
            </a:r>
            <a:r>
              <a:rPr lang="it-IT" sz="1800" dirty="0" smtClean="0">
                <a:solidFill>
                  <a:srgbClr val="FF0000"/>
                </a:solidFill>
              </a:rPr>
              <a:t>perso</a:t>
            </a:r>
            <a:r>
              <a:rPr lang="it-IT" sz="1800" dirty="0" smtClean="0">
                <a:solidFill>
                  <a:schemeClr val="tx1"/>
                </a:solidFill>
              </a:rPr>
              <a:t> oppure ha </a:t>
            </a:r>
            <a:r>
              <a:rPr lang="it-IT" sz="1800" dirty="0" smtClean="0">
                <a:solidFill>
                  <a:srgbClr val="FF0000"/>
                </a:solidFill>
              </a:rPr>
              <a:t>acquistato</a:t>
            </a:r>
            <a:r>
              <a:rPr lang="it-IT" sz="1800" dirty="0" smtClean="0">
                <a:solidFill>
                  <a:schemeClr val="tx1"/>
                </a:solidFill>
              </a:rPr>
              <a:t> durante l’anno di riferimento </a:t>
            </a:r>
            <a:r>
              <a:rPr lang="it-IT" sz="1800" u="sng" dirty="0" smtClean="0">
                <a:solidFill>
                  <a:schemeClr val="tx1"/>
                </a:solidFill>
              </a:rPr>
              <a:t>il diritto all’esenzione dall’IMU;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Il fabbricato classificabile nel gruppo catastale D, non iscritto in catasto, ovvero iscritto, ma senza attribuzione di rendita, interamente posseduto da imprese e distintamente contabilizzato, per il quale sono stati computati costi aggiuntivi a quelli di acquisizione;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 è intervenuta, relativamente all’immobile, una riunione di usufrutto, non dichiarata in catasto.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Dichiarazione IMU deve essere presentata quando: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35552" cy="396044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it-IT" sz="2400" dirty="0" smtClean="0">
              <a:solidFill>
                <a:schemeClr val="tx1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800" b="1" dirty="0" smtClean="0">
                <a:solidFill>
                  <a:schemeClr val="tx1"/>
                </a:solidFill>
              </a:rPr>
              <a:t>La dichiarazione deve essere presentata in tutti i casi in cui il contribuente non ha richiesto gli aggiornamenti della banca dati catastale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70095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La Dichiarazione IMU deve essere presentata al Comune nel cui </a:t>
            </a:r>
            <a:r>
              <a:rPr lang="it-IT" b="1" u="sng" dirty="0" smtClean="0"/>
              <a:t>territorio sono ubicati gli immobili</a:t>
            </a:r>
            <a:r>
              <a:rPr lang="it-IT" b="1" dirty="0" smtClean="0"/>
              <a:t>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35552" cy="396044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8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1800" b="1" dirty="0" smtClean="0">
                <a:solidFill>
                  <a:schemeClr val="tx1"/>
                </a:solidFill>
              </a:rPr>
              <a:t>Se l’immobile insiste su territori di </a:t>
            </a:r>
            <a:r>
              <a:rPr lang="it-IT" sz="1800" b="1" u="sng" dirty="0" smtClean="0">
                <a:solidFill>
                  <a:schemeClr val="tx1"/>
                </a:solidFill>
              </a:rPr>
              <a:t>Comune diversi</a:t>
            </a:r>
            <a:r>
              <a:rPr lang="it-IT" sz="1800" b="1" dirty="0" smtClean="0">
                <a:solidFill>
                  <a:schemeClr val="tx1"/>
                </a:solidFill>
              </a:rPr>
              <a:t>, </a:t>
            </a:r>
            <a:r>
              <a:rPr lang="it-IT" sz="1800" dirty="0" smtClean="0">
                <a:solidFill>
                  <a:schemeClr val="tx1"/>
                </a:solidFill>
              </a:rPr>
              <a:t>non essendovi più la norma che, ai fini ICI, preveda che l’imposta era dovuta al comune per l’immobile la cui superficie insisteva interamente o prevalentemente, sul territorio del comune stesso, </a:t>
            </a:r>
            <a:r>
              <a:rPr lang="it-IT" sz="1800" b="1" dirty="0" smtClean="0">
                <a:solidFill>
                  <a:schemeClr val="tx1"/>
                </a:solidFill>
              </a:rPr>
              <a:t>si deve concludere che la dichiarazione IMU deve </a:t>
            </a:r>
            <a:r>
              <a:rPr lang="it-IT" sz="1800" b="1" u="sng" dirty="0" smtClean="0">
                <a:solidFill>
                  <a:schemeClr val="tx1"/>
                </a:solidFill>
              </a:rPr>
              <a:t>essere presentata ai Comuni sui cui territori insiste l’immobile.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800" b="1" u="sng" dirty="0" smtClean="0">
                <a:solidFill>
                  <a:schemeClr val="tx1"/>
                </a:solidFill>
              </a:rPr>
              <a:t>PIU’ DICHIARAZIONI ! !</a:t>
            </a:r>
            <a:endParaRPr lang="it-IT" sz="3200" b="1" u="sn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740664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 smtClean="0"/>
              <a:t>Dichiarazione IMU </a:t>
            </a:r>
            <a:br>
              <a:rPr lang="it-IT" sz="3600" b="1" dirty="0" smtClean="0"/>
            </a:br>
            <a:r>
              <a:rPr lang="it-IT" sz="3600" b="1" dirty="0" smtClean="0"/>
              <a:t> </a:t>
            </a:r>
            <a:r>
              <a:rPr lang="it-IT" sz="3600" b="1" dirty="0" smtClean="0">
                <a:solidFill>
                  <a:srgbClr val="FF0000"/>
                </a:solidFill>
              </a:rPr>
              <a:t>presentazione nel 2013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35552" cy="4680520"/>
          </a:xfrm>
        </p:spPr>
        <p:txBody>
          <a:bodyPr>
            <a:noAutofit/>
          </a:bodyPr>
          <a:lstStyle/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2800" b="1" dirty="0" smtClean="0">
                <a:solidFill>
                  <a:srgbClr val="FF0000"/>
                </a:solidFill>
                <a:latin typeface="Antique Olive Compact" pitchFamily="34" charset="0"/>
              </a:rPr>
              <a:t>Entro 4 Febbraio 2013 </a:t>
            </a:r>
            <a:r>
              <a:rPr lang="it-IT" sz="2800" b="1" dirty="0" smtClean="0">
                <a:solidFill>
                  <a:srgbClr val="FF0000"/>
                </a:solidFill>
              </a:rPr>
              <a:t>&gt; variazioni 2012 + ESENTI + …….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endParaRPr lang="it-IT" sz="1800" b="1" u="sng" dirty="0">
              <a:solidFill>
                <a:srgbClr val="FF0000"/>
              </a:solidFill>
            </a:endParaRP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2800" b="1" dirty="0">
                <a:solidFill>
                  <a:srgbClr val="FF0000"/>
                </a:solidFill>
                <a:latin typeface="Antique Olive Compact" pitchFamily="34" charset="0"/>
              </a:rPr>
              <a:t>Entro </a:t>
            </a:r>
            <a:r>
              <a:rPr lang="it-IT" sz="2800" b="1" dirty="0" smtClean="0">
                <a:solidFill>
                  <a:srgbClr val="FF0000"/>
                </a:solidFill>
                <a:latin typeface="Antique Olive Compact" pitchFamily="34" charset="0"/>
              </a:rPr>
              <a:t>30 Marzo </a:t>
            </a:r>
            <a:r>
              <a:rPr lang="it-IT" sz="2800" b="1" dirty="0">
                <a:solidFill>
                  <a:srgbClr val="FF0000"/>
                </a:solidFill>
                <a:latin typeface="Antique Olive Compact" pitchFamily="34" charset="0"/>
              </a:rPr>
              <a:t>2013 </a:t>
            </a:r>
            <a:r>
              <a:rPr lang="it-IT" sz="2800" b="1" dirty="0" smtClean="0">
                <a:solidFill>
                  <a:srgbClr val="FF0000"/>
                </a:solidFill>
              </a:rPr>
              <a:t> &gt; variazioni dal 01.01.2013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Esempio: immobile </a:t>
            </a:r>
            <a:r>
              <a:rPr lang="it-IT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CASA FERIE </a:t>
            </a:r>
            <a:r>
              <a:rPr lang="it-IT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esente nel 2012- imponibile nel 2013 </a:t>
            </a:r>
            <a:endParaRPr lang="it-IT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endParaRPr lang="it-IT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4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740664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 smtClean="0"/>
              <a:t>Dichiarazione IMU </a:t>
            </a:r>
            <a:br>
              <a:rPr lang="it-IT" sz="3600" b="1" dirty="0" smtClean="0"/>
            </a:br>
            <a:r>
              <a:rPr lang="it-IT" sz="3600" b="1" dirty="0" smtClean="0"/>
              <a:t> </a:t>
            </a:r>
            <a:r>
              <a:rPr lang="it-IT" sz="3600" b="1" dirty="0" smtClean="0">
                <a:solidFill>
                  <a:srgbClr val="FF0000"/>
                </a:solidFill>
              </a:rPr>
              <a:t>modalità di presentazione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35552" cy="468052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1800" dirty="0" smtClean="0">
                <a:solidFill>
                  <a:schemeClr val="tx1"/>
                </a:solidFill>
              </a:rPr>
              <a:t>La dichiarazione, unitamente agli eventuali modelli aggiuntivi, deve essere 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b="1" u="sng" dirty="0" smtClean="0">
                <a:solidFill>
                  <a:srgbClr val="FF0000"/>
                </a:solidFill>
              </a:rPr>
              <a:t>consegnata direttamente </a:t>
            </a:r>
            <a:r>
              <a:rPr lang="it-IT" sz="1800" b="1" dirty="0" smtClean="0">
                <a:solidFill>
                  <a:schemeClr val="tx1"/>
                </a:solidFill>
              </a:rPr>
              <a:t>al comune indicato sul frontespizio, </a:t>
            </a:r>
            <a:r>
              <a:rPr lang="it-IT" sz="1800" dirty="0" smtClean="0">
                <a:solidFill>
                  <a:schemeClr val="tx1"/>
                </a:solidFill>
              </a:rPr>
              <a:t>il quale deve rilasciare </a:t>
            </a:r>
            <a:r>
              <a:rPr lang="it-IT" sz="1800" u="sng" dirty="0" smtClean="0">
                <a:solidFill>
                  <a:schemeClr val="tx1"/>
                </a:solidFill>
              </a:rPr>
              <a:t>apposita ricevuta</a:t>
            </a:r>
            <a:r>
              <a:rPr lang="it-IT" sz="1800" dirty="0" smtClean="0">
                <a:solidFill>
                  <a:schemeClr val="tx1"/>
                </a:solidFill>
              </a:rPr>
              <a:t>;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dirty="0" smtClean="0">
                <a:solidFill>
                  <a:schemeClr val="tx1"/>
                </a:solidFill>
              </a:rPr>
              <a:t>la dichiarazione può anche essere </a:t>
            </a:r>
            <a:r>
              <a:rPr lang="it-IT" sz="1800" b="1" dirty="0" smtClean="0">
                <a:solidFill>
                  <a:schemeClr val="tx1"/>
                </a:solidFill>
              </a:rPr>
              <a:t>spedita </a:t>
            </a:r>
            <a:r>
              <a:rPr lang="it-IT" sz="1800" b="1" u="sng" dirty="0" smtClean="0">
                <a:solidFill>
                  <a:schemeClr val="tx1"/>
                </a:solidFill>
              </a:rPr>
              <a:t>in busta chiusa</a:t>
            </a:r>
            <a:r>
              <a:rPr lang="it-IT" sz="1800" b="1" dirty="0" smtClean="0">
                <a:solidFill>
                  <a:schemeClr val="tx1"/>
                </a:solidFill>
              </a:rPr>
              <a:t>, a mezzo del servizio postale, mediate </a:t>
            </a:r>
            <a:r>
              <a:rPr lang="it-IT" sz="1800" b="1" u="sng" dirty="0" smtClean="0">
                <a:solidFill>
                  <a:srgbClr val="FF0000"/>
                </a:solidFill>
              </a:rPr>
              <a:t>raccomandata</a:t>
            </a:r>
            <a:r>
              <a:rPr lang="it-IT" sz="1800" b="1" dirty="0" smtClean="0">
                <a:solidFill>
                  <a:srgbClr val="FF0000"/>
                </a:solidFill>
              </a:rPr>
              <a:t> </a:t>
            </a:r>
            <a:r>
              <a:rPr lang="it-IT" sz="1800" b="1" dirty="0" smtClean="0">
                <a:solidFill>
                  <a:schemeClr val="tx1"/>
                </a:solidFill>
              </a:rPr>
              <a:t>senza ricevuta di ritorno</a:t>
            </a:r>
            <a:r>
              <a:rPr lang="it-IT" sz="1800" dirty="0" smtClean="0">
                <a:solidFill>
                  <a:schemeClr val="tx1"/>
                </a:solidFill>
              </a:rPr>
              <a:t>, all’Ufficio tributi del Comune, riportando sulla busta la dicitura </a:t>
            </a:r>
            <a:r>
              <a:rPr lang="it-IT" sz="1800" b="1" u="sng" dirty="0" smtClean="0">
                <a:solidFill>
                  <a:schemeClr val="tx1"/>
                </a:solidFill>
              </a:rPr>
              <a:t>Dichiarazione IMU,</a:t>
            </a:r>
            <a:r>
              <a:rPr lang="it-IT" sz="1800" dirty="0" smtClean="0">
                <a:solidFill>
                  <a:schemeClr val="tx1"/>
                </a:solidFill>
              </a:rPr>
              <a:t> </a:t>
            </a:r>
            <a:r>
              <a:rPr lang="it-IT" sz="1800" b="1" u="sng" dirty="0" smtClean="0">
                <a:solidFill>
                  <a:schemeClr val="tx1"/>
                </a:solidFill>
              </a:rPr>
              <a:t>con l’indicazione dell’anno di riferimento</a:t>
            </a:r>
            <a:r>
              <a:rPr lang="it-IT" sz="1800" dirty="0" smtClean="0">
                <a:solidFill>
                  <a:schemeClr val="tx1"/>
                </a:solidFill>
              </a:rPr>
              <a:t>; 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dirty="0" smtClean="0">
                <a:solidFill>
                  <a:schemeClr val="tx1"/>
                </a:solidFill>
              </a:rPr>
              <a:t>la dichiarazione può essere inviata </a:t>
            </a:r>
            <a:r>
              <a:rPr lang="it-IT" sz="1800" b="1" u="sng" dirty="0" smtClean="0">
                <a:solidFill>
                  <a:schemeClr val="tx1"/>
                </a:solidFill>
              </a:rPr>
              <a:t>telematicamente con posta certificata </a:t>
            </a:r>
            <a:r>
              <a:rPr lang="it-IT" sz="1800" b="1" u="sng" dirty="0" smtClean="0">
                <a:solidFill>
                  <a:srgbClr val="FF0000"/>
                </a:solidFill>
              </a:rPr>
              <a:t>(PEC).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800" dirty="0" smtClean="0"/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800" b="1" dirty="0" smtClean="0"/>
              <a:t>IMMOBILI </a:t>
            </a:r>
            <a:r>
              <a:rPr lang="it-IT" sz="4800" b="1" u="sng" dirty="0" smtClean="0"/>
              <a:t>“STORICI”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 smtClean="0">
                <a:solidFill>
                  <a:srgbClr val="FF0000"/>
                </a:solidFill>
              </a:rPr>
              <a:t>Nuove regole dal 2012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 smtClean="0">
                <a:solidFill>
                  <a:schemeClr val="tx1"/>
                </a:solidFill>
              </a:rPr>
              <a:t>– 50 % della rendita propria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800" b="1" dirty="0" smtClean="0"/>
              <a:t>DIRITTO </a:t>
            </a:r>
            <a:r>
              <a:rPr lang="it-IT" sz="4800" b="1" dirty="0" err="1" smtClean="0"/>
              <a:t>D’USO</a:t>
            </a:r>
            <a:r>
              <a:rPr lang="it-IT" sz="4800" b="1" dirty="0" smtClean="0"/>
              <a:t> E SUPERFICIE </a:t>
            </a:r>
            <a:endParaRPr lang="it-IT" sz="4800" b="1" u="sng" dirty="0" smtClean="0"/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 smtClean="0">
                <a:solidFill>
                  <a:srgbClr val="FF0000"/>
                </a:solidFill>
              </a:rPr>
              <a:t>Può essere una soluzione?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32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ATTENZIONI DA PORRE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800" dirty="0" smtClean="0"/>
          </a:p>
          <a:p>
            <a:pPr marL="713232" indent="-68580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4000" b="1" dirty="0" smtClean="0"/>
              <a:t>IMMOBILI PROMISCUI</a:t>
            </a:r>
          </a:p>
          <a:p>
            <a:pPr marL="2057400" lvl="3" indent="-68580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2400" i="1" dirty="0" smtClean="0"/>
              <a:t>Separazione catastale</a:t>
            </a:r>
          </a:p>
          <a:p>
            <a:pPr marL="2057400" lvl="3" indent="-68580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2400" i="1" dirty="0" smtClean="0"/>
              <a:t>Apposita Perizia</a:t>
            </a:r>
          </a:p>
          <a:p>
            <a:pPr marL="484632" indent="-45720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3200" b="1" dirty="0" smtClean="0"/>
              <a:t>MODALITA’ NON COMMERCIALI</a:t>
            </a:r>
          </a:p>
          <a:p>
            <a:pPr marL="1714500" lvl="3" indent="-34290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smtClean="0">
                <a:solidFill>
                  <a:srgbClr val="FF0000"/>
                </a:solidFill>
              </a:rPr>
              <a:t>« non esclusivamente commerciali » </a:t>
            </a:r>
          </a:p>
        </p:txBody>
      </p:sp>
      <p:cxnSp>
        <p:nvCxnSpPr>
          <p:cNvPr id="5" name="Connettore 1 4"/>
          <p:cNvCxnSpPr/>
          <p:nvPr/>
        </p:nvCxnSpPr>
        <p:spPr>
          <a:xfrm flipH="1">
            <a:off x="3851920" y="5085184"/>
            <a:ext cx="165618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4283968" y="4941168"/>
            <a:ext cx="108012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31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800" dirty="0" smtClean="0"/>
          </a:p>
          <a:p>
            <a:pPr marL="713232" indent="-68580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4000" b="1" dirty="0" smtClean="0"/>
              <a:t>IMMOBILI PROMISCUI</a:t>
            </a:r>
          </a:p>
          <a:p>
            <a:pPr marL="2057400" lvl="3" indent="-68580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35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Separazione catastale</a:t>
            </a:r>
          </a:p>
          <a:p>
            <a:pPr lvl="3" algn="just">
              <a:lnSpc>
                <a:spcPct val="170000"/>
              </a:lnSpc>
              <a:spcBef>
                <a:spcPts val="0"/>
              </a:spcBef>
            </a:pPr>
            <a:endParaRPr lang="it-IT" sz="800" i="1" dirty="0" smtClean="0"/>
          </a:p>
          <a:p>
            <a:pPr lvl="1">
              <a:lnSpc>
                <a:spcPct val="170000"/>
              </a:lnSpc>
              <a:spcBef>
                <a:spcPts val="0"/>
              </a:spcBef>
            </a:pPr>
            <a:r>
              <a:rPr lang="it-IT" sz="2200" b="1" i="1" dirty="0" smtClean="0">
                <a:solidFill>
                  <a:srgbClr val="FF0000"/>
                </a:solidFill>
              </a:rPr>
              <a:t>Certamente opportuna per la parte</a:t>
            </a:r>
          </a:p>
          <a:p>
            <a:pPr lvl="1">
              <a:lnSpc>
                <a:spcPct val="170000"/>
              </a:lnSpc>
              <a:spcBef>
                <a:spcPts val="0"/>
              </a:spcBef>
            </a:pPr>
            <a:r>
              <a:rPr lang="it-IT" sz="2200" b="1" i="1" dirty="0" smtClean="0">
                <a:solidFill>
                  <a:srgbClr val="FF0000"/>
                </a:solidFill>
              </a:rPr>
              <a:t> </a:t>
            </a:r>
            <a:r>
              <a:rPr lang="it-IT" sz="2400" b="1" i="1" u="sng" dirty="0" smtClean="0">
                <a:solidFill>
                  <a:srgbClr val="FF0000"/>
                </a:solidFill>
              </a:rPr>
              <a:t>COMUNITA’ RELIGIOSA  (!)</a:t>
            </a:r>
            <a:endParaRPr lang="it-IT" sz="2200" b="1" i="1" u="sng" dirty="0" smtClean="0">
              <a:solidFill>
                <a:srgbClr val="FF0000"/>
              </a:solidFill>
            </a:endParaRPr>
          </a:p>
          <a:p>
            <a:pPr lvl="1" algn="l">
              <a:lnSpc>
                <a:spcPct val="170000"/>
              </a:lnSpc>
              <a:spcBef>
                <a:spcPts val="0"/>
              </a:spcBef>
            </a:pPr>
            <a:r>
              <a:rPr lang="it-IT" i="1" u="sng" dirty="0" smtClean="0"/>
              <a:t>Attenzione</a:t>
            </a:r>
            <a:r>
              <a:rPr lang="it-IT" i="1" dirty="0" smtClean="0"/>
              <a:t> &gt; rischio </a:t>
            </a:r>
            <a:r>
              <a:rPr lang="it-IT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«nuovo» </a:t>
            </a:r>
            <a:r>
              <a:rPr lang="it-IT" i="1" dirty="0" smtClean="0"/>
              <a:t>classamento ( </a:t>
            </a:r>
            <a:r>
              <a:rPr lang="it-IT" i="1" dirty="0" err="1" smtClean="0"/>
              <a:t>cat</a:t>
            </a:r>
            <a:r>
              <a:rPr lang="it-IT" i="1" dirty="0" smtClean="0"/>
              <a:t> D)</a:t>
            </a:r>
          </a:p>
          <a:p>
            <a:pPr lvl="1" algn="l">
              <a:lnSpc>
                <a:spcPct val="170000"/>
              </a:lnSpc>
              <a:spcBef>
                <a:spcPts val="0"/>
              </a:spcBef>
            </a:pPr>
            <a:r>
              <a:rPr lang="it-IT" i="1" u="sng" dirty="0" smtClean="0"/>
              <a:t>Attenzione </a:t>
            </a:r>
            <a:r>
              <a:rPr lang="it-IT" i="1" dirty="0" smtClean="0"/>
              <a:t>&gt; parti STRUMENTALI (</a:t>
            </a:r>
            <a:r>
              <a:rPr lang="it-IT" i="1" dirty="0" err="1" smtClean="0"/>
              <a:t>no_private</a:t>
            </a:r>
            <a:r>
              <a:rPr lang="it-IT" i="1" dirty="0" smtClean="0"/>
              <a:t>)</a:t>
            </a:r>
            <a:endParaRPr lang="it-IT" i="1" dirty="0"/>
          </a:p>
          <a:p>
            <a:pPr marL="2057400" lvl="3" indent="-68580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42367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05287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VARIAZIONI IMU:</a:t>
            </a:r>
            <a:br>
              <a:rPr lang="it-IT" b="1" dirty="0" smtClean="0"/>
            </a:br>
            <a:r>
              <a:rPr lang="it-IT" sz="3600" i="1" dirty="0" smtClean="0">
                <a:solidFill>
                  <a:schemeClr val="bg2">
                    <a:lumMod val="50000"/>
                  </a:schemeClr>
                </a:solidFill>
              </a:rPr>
              <a:t>I TERMINI DI PRESENTAZIONE &gt; 90 gg.</a:t>
            </a:r>
            <a:endParaRPr lang="it-IT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75656" y="1340768"/>
            <a:ext cx="7406640" cy="30963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it-IT" sz="2000" dirty="0" smtClean="0">
                <a:solidFill>
                  <a:schemeClr val="tx1"/>
                </a:solidFill>
              </a:rPr>
              <a:t>I soggetti passivi devono </a:t>
            </a:r>
            <a:r>
              <a:rPr lang="it-IT" sz="2000" u="sng" dirty="0" smtClean="0">
                <a:solidFill>
                  <a:schemeClr val="tx1"/>
                </a:solidFill>
              </a:rPr>
              <a:t>presentare</a:t>
            </a:r>
            <a:r>
              <a:rPr lang="it-IT" sz="2000" dirty="0" smtClean="0">
                <a:solidFill>
                  <a:schemeClr val="tx1"/>
                </a:solidFill>
              </a:rPr>
              <a:t> la dichiarazione </a:t>
            </a:r>
            <a:r>
              <a:rPr lang="it-IT" sz="2000" b="1" u="sng" dirty="0" smtClean="0">
                <a:solidFill>
                  <a:schemeClr val="tx1"/>
                </a:solidFill>
              </a:rPr>
              <a:t>entro 90</a:t>
            </a:r>
            <a:r>
              <a:rPr lang="it-IT" sz="2800" b="1" u="sng" dirty="0" smtClean="0">
                <a:solidFill>
                  <a:schemeClr val="tx1"/>
                </a:solidFill>
              </a:rPr>
              <a:t>*</a:t>
            </a:r>
            <a:r>
              <a:rPr lang="it-IT" sz="2000" b="1" u="sng" dirty="0" smtClean="0">
                <a:solidFill>
                  <a:schemeClr val="tx1"/>
                </a:solidFill>
              </a:rPr>
              <a:t> (novanta) giorni dalla data in cui il possesso degli immobili ha avuto inizio o sono intervenute variazioni rilevanti ai fini della determinazione dell’imposta, </a:t>
            </a:r>
            <a:r>
              <a:rPr lang="it-IT" sz="2000" dirty="0" smtClean="0">
                <a:solidFill>
                  <a:schemeClr val="tx1"/>
                </a:solidFill>
              </a:rPr>
              <a:t>utilizzando il </a:t>
            </a:r>
            <a:r>
              <a:rPr lang="it-IT" sz="2000" u="sng" dirty="0" smtClean="0">
                <a:solidFill>
                  <a:schemeClr val="tx1"/>
                </a:solidFill>
              </a:rPr>
              <a:t>modello approvato </a:t>
            </a:r>
            <a:r>
              <a:rPr lang="it-IT" sz="2000" dirty="0" smtClean="0">
                <a:solidFill>
                  <a:schemeClr val="tx1"/>
                </a:solidFill>
              </a:rPr>
              <a:t>con il decreto di cui all’art. 9, comma 6, del </a:t>
            </a:r>
            <a:r>
              <a:rPr lang="it-IT" sz="2000" dirty="0" err="1" smtClean="0">
                <a:solidFill>
                  <a:schemeClr val="tx1"/>
                </a:solidFill>
              </a:rPr>
              <a:t>D.Lgs.</a:t>
            </a:r>
            <a:r>
              <a:rPr lang="it-IT" sz="2000" dirty="0" smtClean="0">
                <a:solidFill>
                  <a:schemeClr val="tx1"/>
                </a:solidFill>
              </a:rPr>
              <a:t> n. 23 del 2011.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900" dirty="0" smtClean="0">
              <a:solidFill>
                <a:schemeClr val="tx1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dirty="0" smtClean="0">
                <a:solidFill>
                  <a:srgbClr val="FF0000"/>
                </a:solidFill>
              </a:rPr>
              <a:t> </a:t>
            </a:r>
            <a:r>
              <a:rPr lang="it-IT" sz="2400" b="1" u="sng" dirty="0" smtClean="0">
                <a:solidFill>
                  <a:srgbClr val="FF0000"/>
                </a:solidFill>
              </a:rPr>
              <a:t>Novità 2012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b="1" i="1" dirty="0" smtClean="0">
                <a:solidFill>
                  <a:schemeClr val="tx2"/>
                </a:solidFill>
              </a:rPr>
              <a:t>* </a:t>
            </a:r>
            <a:r>
              <a:rPr lang="it-IT" sz="2000" b="1" i="1" u="sng" dirty="0" smtClean="0">
                <a:solidFill>
                  <a:schemeClr val="tx2"/>
                </a:solidFill>
              </a:rPr>
              <a:t>Non</a:t>
            </a:r>
            <a:r>
              <a:rPr lang="it-IT" sz="2000" b="1" i="1" dirty="0" smtClean="0">
                <a:solidFill>
                  <a:schemeClr val="tx2"/>
                </a:solidFill>
              </a:rPr>
              <a:t> si può più attendere la presentazione della Dichiarazione dei Redditi come in passato ! !</a:t>
            </a:r>
            <a:endParaRPr lang="it-IT" sz="2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000" b="1" dirty="0" smtClean="0">
                <a:solidFill>
                  <a:srgbClr val="FF0000"/>
                </a:solidFill>
              </a:rPr>
              <a:t>PARERE CONSIGLIO DI STATO </a:t>
            </a:r>
          </a:p>
          <a:p>
            <a:pPr marL="313182" indent="-28575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800" b="1" u="sng" dirty="0" smtClean="0">
                <a:solidFill>
                  <a:srgbClr val="FF0000"/>
                </a:solidFill>
                <a:latin typeface="Antique Olive Compact" pitchFamily="34" charset="0"/>
              </a:rPr>
              <a:t>Bocciatura</a:t>
            </a:r>
            <a:r>
              <a:rPr lang="it-IT" sz="1800" b="1" u="sng" dirty="0" smtClean="0">
                <a:solidFill>
                  <a:schemeClr val="tx2"/>
                </a:solidFill>
                <a:latin typeface="Antique Olive Compact" pitchFamily="34" charset="0"/>
              </a:rPr>
              <a:t> </a:t>
            </a:r>
            <a:r>
              <a:rPr lang="it-IT" sz="1800" b="1" dirty="0" smtClean="0">
                <a:solidFill>
                  <a:schemeClr val="tx2"/>
                </a:solidFill>
                <a:latin typeface="Antique Olive Compact" pitchFamily="34" charset="0"/>
              </a:rPr>
              <a:t>del REGOLAMENTO IMU &gt;  27.09.2012</a:t>
            </a:r>
          </a:p>
          <a:p>
            <a:pPr marL="800100" lvl="1" indent="-342900" algn="l">
              <a:lnSpc>
                <a:spcPct val="17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it-IT" sz="2000" i="1" dirty="0" smtClean="0">
                <a:solidFill>
                  <a:schemeClr val="tx2"/>
                </a:solidFill>
              </a:rPr>
              <a:t>Andava oltre i confini attribuiti dalla legge  !</a:t>
            </a:r>
          </a:p>
          <a:p>
            <a:pPr marL="313182" indent="-28575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it-IT" sz="1800" b="1" dirty="0" smtClean="0">
              <a:solidFill>
                <a:schemeClr val="tx2"/>
              </a:solidFill>
              <a:latin typeface="Antique Olive Compact" pitchFamily="34" charset="0"/>
            </a:endParaRPr>
          </a:p>
          <a:p>
            <a:pPr marL="313182" indent="-28575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800" b="1" u="sng" dirty="0" smtClean="0">
                <a:solidFill>
                  <a:srgbClr val="FF0000"/>
                </a:solidFill>
                <a:latin typeface="Antique Olive Compact" pitchFamily="34" charset="0"/>
              </a:rPr>
              <a:t>Promozione con riserva </a:t>
            </a:r>
            <a:r>
              <a:rPr lang="it-IT" sz="1800" b="1" dirty="0">
                <a:solidFill>
                  <a:schemeClr val="tx2"/>
                </a:solidFill>
                <a:latin typeface="Antique Olive Compact" pitchFamily="34" charset="0"/>
              </a:rPr>
              <a:t>del REGOLAMENTO IMU &gt;  </a:t>
            </a:r>
            <a:r>
              <a:rPr lang="it-IT" sz="1800" b="1" dirty="0" smtClean="0">
                <a:solidFill>
                  <a:schemeClr val="tx2"/>
                </a:solidFill>
                <a:latin typeface="Antique Olive Compact" pitchFamily="34" charset="0"/>
              </a:rPr>
              <a:t>in data 08.11.2012</a:t>
            </a:r>
            <a:endParaRPr lang="it-IT" sz="1800" b="1" dirty="0">
              <a:solidFill>
                <a:schemeClr val="tx2"/>
              </a:solidFill>
              <a:latin typeface="Antique Olive Compact" pitchFamily="34" charset="0"/>
            </a:endParaRPr>
          </a:p>
          <a:p>
            <a:pPr marL="800100" lvl="1" indent="-342900" algn="l">
              <a:lnSpc>
                <a:spcPct val="17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it-IT" sz="2000" i="1" dirty="0" smtClean="0">
                <a:solidFill>
                  <a:schemeClr val="tx2"/>
                </a:solidFill>
              </a:rPr>
              <a:t>Con l’invito di adeguare le disposizioni ai principi UE, valorizzando il concetto di «attività economica» inteso in senso comunitario  </a:t>
            </a:r>
            <a:r>
              <a:rPr lang="it-IT" sz="2000" i="1" dirty="0">
                <a:solidFill>
                  <a:schemeClr val="tx2"/>
                </a:solidFill>
              </a:rPr>
              <a:t>!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85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PARERE CONSIGLIO DI STATO  </a:t>
            </a:r>
            <a:r>
              <a:rPr lang="it-IT" sz="1400" b="1" dirty="0" smtClean="0">
                <a:solidFill>
                  <a:srgbClr val="FF0000"/>
                </a:solidFill>
              </a:rPr>
              <a:t>(08/11/2012)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1400" b="1" dirty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dirty="0" smtClean="0">
                <a:solidFill>
                  <a:schemeClr val="tx2"/>
                </a:solidFill>
              </a:rPr>
              <a:t>Nozione di </a:t>
            </a:r>
            <a:r>
              <a:rPr lang="it-IT" sz="5100" b="1" dirty="0" smtClean="0">
                <a:solidFill>
                  <a:schemeClr val="tx2"/>
                </a:solidFill>
              </a:rPr>
              <a:t>IMPRESA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dirty="0" smtClean="0">
                <a:solidFill>
                  <a:schemeClr val="tx2"/>
                </a:solidFill>
              </a:rPr>
              <a:t>Abbraccia </a:t>
            </a:r>
            <a:r>
              <a:rPr lang="it-IT" sz="2300" b="1" u="sng" dirty="0" smtClean="0">
                <a:solidFill>
                  <a:schemeClr val="tx2"/>
                </a:solidFill>
              </a:rPr>
              <a:t>qualsiasi entità </a:t>
            </a:r>
            <a:r>
              <a:rPr lang="it-IT" sz="2300" b="1" dirty="0" smtClean="0">
                <a:solidFill>
                  <a:schemeClr val="tx2"/>
                </a:solidFill>
              </a:rPr>
              <a:t>che esercita </a:t>
            </a:r>
            <a:r>
              <a:rPr lang="it-IT" sz="2300" b="1" i="1" dirty="0" smtClean="0">
                <a:solidFill>
                  <a:schemeClr val="tx2"/>
                </a:solidFill>
                <a:latin typeface="Antique Olive Compact" pitchFamily="34" charset="0"/>
              </a:rPr>
              <a:t>attività commerciale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dirty="0" smtClean="0">
                <a:solidFill>
                  <a:schemeClr val="tx2"/>
                </a:solidFill>
              </a:rPr>
              <a:t>a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900" b="1" dirty="0" smtClean="0">
                <a:solidFill>
                  <a:schemeClr val="tx2"/>
                </a:solidFill>
              </a:rPr>
              <a:t>prescindere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3100" b="1" dirty="0" smtClean="0">
                <a:solidFill>
                  <a:srgbClr val="FF0000"/>
                </a:solidFill>
              </a:rPr>
              <a:t>Status giuridico di detta entità (Ente Religioso)</a:t>
            </a:r>
          </a:p>
          <a:p>
            <a:pPr marL="370332" indent="-3429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3100" b="1" dirty="0" smtClean="0">
                <a:solidFill>
                  <a:srgbClr val="FF0000"/>
                </a:solidFill>
              </a:rPr>
              <a:t>Dalle sue modalità di finanziamento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2300" b="1" dirty="0">
              <a:solidFill>
                <a:schemeClr val="tx2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10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PARERE CONSIGLIO DI STATO  </a:t>
            </a:r>
            <a:r>
              <a:rPr lang="it-IT" sz="1400" b="1" dirty="0" smtClean="0">
                <a:solidFill>
                  <a:srgbClr val="FF0000"/>
                </a:solidFill>
              </a:rPr>
              <a:t>(08/11/2012)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1400" b="1" dirty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</a:rPr>
              <a:t>Soggetti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</a:rPr>
              <a:t>in apparenza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5100" b="1" dirty="0" smtClean="0">
                <a:solidFill>
                  <a:schemeClr val="tx2"/>
                </a:solidFill>
              </a:rPr>
              <a:t>NON COMMERCIALI (Enti Religiosi)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</a:rPr>
              <a:t>si possono trovare a svolgere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3600" b="1" dirty="0" smtClean="0">
              <a:solidFill>
                <a:schemeClr val="tx2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5100" b="1" dirty="0" smtClean="0">
                <a:solidFill>
                  <a:srgbClr val="FF0000"/>
                </a:solidFill>
              </a:rPr>
              <a:t>Attività ECONOMICHE &gt; soggette IMU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3800" b="1" i="1" dirty="0" smtClean="0">
                <a:solidFill>
                  <a:srgbClr val="FF0000"/>
                </a:solidFill>
              </a:rPr>
              <a:t>In concorrenza con analoghi servizi offerti da altri operatori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5004048" y="400506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81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925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PARERE CONSIGLIO DI STATO  </a:t>
            </a:r>
            <a:r>
              <a:rPr lang="it-IT" sz="1400" b="1" dirty="0" smtClean="0">
                <a:solidFill>
                  <a:srgbClr val="FF0000"/>
                </a:solidFill>
              </a:rPr>
              <a:t>(08/11/2012)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  <a:latin typeface="Antique Olive Compact" pitchFamily="34" charset="0"/>
              </a:rPr>
              <a:t>SCUOLE PARITARIE</a:t>
            </a:r>
          </a:p>
          <a:p>
            <a:pPr marL="370332" indent="-342900" algn="ctr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1"/>
                </a:solidFill>
              </a:rPr>
              <a:t>Copertura non integrale dei COSTI</a:t>
            </a:r>
          </a:p>
          <a:p>
            <a:pPr marL="370332" indent="-342900" algn="ctr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it-IT" sz="2200" b="1" dirty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rgbClr val="FF0000"/>
                </a:solidFill>
              </a:rPr>
              <a:t>(?)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i="1" dirty="0" smtClean="0">
                <a:solidFill>
                  <a:schemeClr val="tx1"/>
                </a:solidFill>
              </a:rPr>
              <a:t>Finanziati prevalentemente da genitori ……… ?!!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chemeClr val="tx1"/>
                </a:solidFill>
              </a:rPr>
              <a:t>Si attende il Regolamento del Governo 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5004048" y="357301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72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  <a:latin typeface="Antique Olive Compact" pitchFamily="34" charset="0"/>
              </a:rPr>
              <a:t>ATTIVITA’ RICETTIVE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rgbClr val="FF0000"/>
                </a:solidFill>
              </a:rPr>
              <a:t>Schema Regolamento_ art. 91 bis DL 1/2012</a:t>
            </a:r>
            <a:endParaRPr lang="it-IT" sz="3600" b="1" dirty="0" smtClean="0">
              <a:solidFill>
                <a:schemeClr val="tx2"/>
              </a:solidFill>
              <a:latin typeface="Antique Olive Compact" pitchFamily="34" charset="0"/>
            </a:endParaRP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1"/>
                </a:solidFill>
              </a:rPr>
              <a:t>Rette &gt; inferiori al 50% di quelle di mercato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1"/>
                </a:solidFill>
              </a:rPr>
              <a:t>Discontinuità nell’apertura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1"/>
                </a:solidFill>
              </a:rPr>
              <a:t>Sistemazioni temporanee x bisogni speciali (studenti, lavoratori, familiari di ammalati, ..)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1"/>
                </a:solidFill>
              </a:rPr>
              <a:t>Ospitalità a persone svantaggiate (condizioni fisiche, psichiche, economiche, sociali o familiari)          NO &gt; TURISTA !!</a:t>
            </a:r>
          </a:p>
          <a:p>
            <a:pPr marL="370332" indent="-342900" algn="ctr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it-IT" sz="20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900" b="1" dirty="0" smtClean="0">
                <a:solidFill>
                  <a:srgbClr val="FF0000"/>
                </a:solidFill>
              </a:rPr>
              <a:t>PARERE </a:t>
            </a:r>
            <a:r>
              <a:rPr lang="it-IT" sz="2900" b="1" dirty="0">
                <a:solidFill>
                  <a:srgbClr val="FF0000"/>
                </a:solidFill>
              </a:rPr>
              <a:t>CONSIGLIO DI STATO  </a:t>
            </a:r>
            <a:r>
              <a:rPr lang="it-IT" sz="1800" b="1" dirty="0">
                <a:solidFill>
                  <a:srgbClr val="FF0000"/>
                </a:solidFill>
              </a:rPr>
              <a:t>(08/11/2012)</a:t>
            </a:r>
          </a:p>
          <a:p>
            <a:pPr marL="370332" indent="-342900" algn="ctr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it-IT" sz="2200" b="1" dirty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300" b="1" i="1" dirty="0" smtClean="0">
                <a:solidFill>
                  <a:schemeClr val="tx2"/>
                </a:solidFill>
                <a:latin typeface="Albertus Extra Bold" pitchFamily="34" charset="0"/>
              </a:rPr>
              <a:t>« Valutare il richiamo al </a:t>
            </a:r>
            <a:r>
              <a:rPr lang="it-IT" sz="2300" b="1" i="1" dirty="0" err="1" smtClean="0">
                <a:solidFill>
                  <a:schemeClr val="tx2"/>
                </a:solidFill>
                <a:latin typeface="Albertus Extra Bold" pitchFamily="34" charset="0"/>
              </a:rPr>
              <a:t>Cd</a:t>
            </a:r>
            <a:r>
              <a:rPr lang="it-IT" sz="2300" b="1" i="1" dirty="0" smtClean="0">
                <a:solidFill>
                  <a:schemeClr val="tx2"/>
                </a:solidFill>
                <a:latin typeface="Albertus Extra Bold" pitchFamily="34" charset="0"/>
              </a:rPr>
              <a:t>. CODICE DEL TURISMO »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4788024" y="52292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chemeClr val="tx2"/>
                </a:solidFill>
                <a:latin typeface="Antique Olive Compact" pitchFamily="34" charset="0"/>
              </a:rPr>
              <a:t>ATTIVITA’ RICETTIVE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900" b="1" dirty="0" smtClean="0">
                <a:solidFill>
                  <a:srgbClr val="FF0000"/>
                </a:solidFill>
              </a:rPr>
              <a:t>PARERE </a:t>
            </a:r>
            <a:r>
              <a:rPr lang="it-IT" sz="2900" b="1" dirty="0">
                <a:solidFill>
                  <a:srgbClr val="FF0000"/>
                </a:solidFill>
              </a:rPr>
              <a:t>CONSIGLIO DI STATO  </a:t>
            </a:r>
            <a:r>
              <a:rPr lang="it-IT" sz="1800" b="1" dirty="0">
                <a:solidFill>
                  <a:srgbClr val="FF0000"/>
                </a:solidFill>
              </a:rPr>
              <a:t>(08/11/2012)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OK &gt; per i soggetti «svantaggiati»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OK &gt; per i bisogni speciali «temporanei»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it-IT" sz="22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800" dirty="0" smtClean="0">
                <a:solidFill>
                  <a:srgbClr val="FF0000"/>
                </a:solidFill>
                <a:latin typeface="Antique Olive Compact" pitchFamily="34" charset="0"/>
              </a:rPr>
              <a:t>RETTE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200" b="1" i="1" dirty="0" smtClean="0">
                <a:solidFill>
                  <a:srgbClr val="FF0000"/>
                </a:solidFill>
              </a:rPr>
              <a:t>…….. assenza di relazione con il COSTO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200" b="1" i="1" dirty="0" smtClean="0">
                <a:solidFill>
                  <a:srgbClr val="FF0000"/>
                </a:solidFill>
              </a:rPr>
              <a:t>……… «differenza» rispetto ai </a:t>
            </a:r>
            <a:r>
              <a:rPr lang="it-IT" sz="2200" b="1" i="1" u="sng" dirty="0" smtClean="0">
                <a:solidFill>
                  <a:srgbClr val="FF0000"/>
                </a:solidFill>
              </a:rPr>
              <a:t>CORRISPETTIVI MEDI </a:t>
            </a:r>
            <a:r>
              <a:rPr lang="it-IT" sz="2200" b="1" i="1" dirty="0" smtClean="0">
                <a:solidFill>
                  <a:srgbClr val="FF0000"/>
                </a:solidFill>
              </a:rPr>
              <a:t>svolte in modo commerciale nello stesso ambito territoriale</a:t>
            </a:r>
            <a:endParaRPr lang="it-IT" sz="2200" b="1" i="1" dirty="0">
              <a:solidFill>
                <a:srgbClr val="FF0000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5076056" y="36450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23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800" b="1" dirty="0" smtClean="0">
                <a:solidFill>
                  <a:schemeClr val="tx2"/>
                </a:solidFill>
                <a:latin typeface="Antique Olive Compact" pitchFamily="34" charset="0"/>
              </a:rPr>
              <a:t>ATTIVITA’ ASSISTENZIALI - RICETTIVE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>
                <a:solidFill>
                  <a:srgbClr val="FF0000"/>
                </a:solidFill>
              </a:rPr>
              <a:t>Schema Regolamento_ art. 91 bis DL </a:t>
            </a:r>
            <a:r>
              <a:rPr lang="it-IT" sz="3200" b="1" dirty="0" smtClean="0">
                <a:solidFill>
                  <a:srgbClr val="FF0000"/>
                </a:solidFill>
              </a:rPr>
              <a:t>1/2012</a:t>
            </a: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A</a:t>
            </a:r>
            <a:r>
              <a:rPr lang="it-IT" sz="2200" b="1" i="1" u="sng" dirty="0" smtClean="0">
                <a:solidFill>
                  <a:schemeClr val="accent1"/>
                </a:solidFill>
                <a:latin typeface="Albertus Extra Bold" pitchFamily="34" charset="0"/>
              </a:rPr>
              <a:t>CCREDITATE-CONVENZIONATE</a:t>
            </a: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 &gt; servizi  «gratuiti»  salvo integrazioni a pagamento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it-IT" sz="2200" b="1" i="1" dirty="0" smtClean="0">
              <a:solidFill>
                <a:schemeClr val="accent1"/>
              </a:solidFill>
              <a:latin typeface="Albertus Extra Bold" pitchFamily="34" charset="0"/>
            </a:endParaRP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u="sng" dirty="0" smtClean="0">
                <a:solidFill>
                  <a:schemeClr val="accent1"/>
                </a:solidFill>
                <a:latin typeface="Antique Olive Compact" pitchFamily="34" charset="0"/>
              </a:rPr>
              <a:t>NON </a:t>
            </a:r>
            <a:r>
              <a:rPr lang="it-IT" sz="2400" b="1" i="1" u="sng" dirty="0" smtClean="0">
                <a:solidFill>
                  <a:schemeClr val="accent1"/>
                </a:solidFill>
                <a:latin typeface="Albertus Extra Bold" pitchFamily="34" charset="0"/>
              </a:rPr>
              <a:t>ACCREDITATE-CONVENZIONATE </a:t>
            </a:r>
            <a:r>
              <a:rPr lang="it-IT" sz="2400" b="1" i="1" dirty="0">
                <a:solidFill>
                  <a:schemeClr val="accent1"/>
                </a:solidFill>
                <a:latin typeface="Albertus Extra Bold" pitchFamily="34" charset="0"/>
              </a:rPr>
              <a:t>&gt; servizi  «gratuiti»  </a:t>
            </a:r>
            <a:r>
              <a:rPr lang="it-IT" sz="2400" b="1" i="1" dirty="0" smtClean="0">
                <a:solidFill>
                  <a:schemeClr val="accent1"/>
                </a:solidFill>
                <a:latin typeface="Albertus Extra Bold" pitchFamily="34" charset="0"/>
              </a:rPr>
              <a:t>oppure Rette «simboliche» , pari o inferiori alla META’ di quello medio del territorio</a:t>
            </a:r>
            <a:endParaRPr lang="it-IT" sz="2200" b="1" dirty="0" smtClean="0">
              <a:solidFill>
                <a:srgbClr val="FF0000"/>
              </a:solidFill>
            </a:endParaRP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it-IT" sz="2200" b="1" dirty="0">
              <a:solidFill>
                <a:srgbClr val="FF0000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5076056" y="36450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83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800" b="1" dirty="0" smtClean="0">
                <a:solidFill>
                  <a:schemeClr val="tx2"/>
                </a:solidFill>
                <a:latin typeface="Antique Olive Compact" pitchFamily="34" charset="0"/>
              </a:rPr>
              <a:t>ATTIVITA’ ASSISTENZIALI - RICETTIVE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>
                <a:solidFill>
                  <a:srgbClr val="FF0000"/>
                </a:solidFill>
              </a:rPr>
              <a:t>PARERE CONSIGLIO DI STATO  </a:t>
            </a:r>
            <a:r>
              <a:rPr lang="it-IT" sz="2000" b="1" dirty="0">
                <a:solidFill>
                  <a:srgbClr val="FF0000"/>
                </a:solidFill>
              </a:rPr>
              <a:t>(08/11/2012)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2100" b="1" dirty="0" smtClean="0">
              <a:solidFill>
                <a:srgbClr val="FF0000"/>
              </a:solidFill>
            </a:endParaRP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A</a:t>
            </a:r>
            <a:r>
              <a:rPr lang="it-IT" sz="2200" b="1" i="1" u="sng" dirty="0" smtClean="0">
                <a:solidFill>
                  <a:schemeClr val="accent1"/>
                </a:solidFill>
                <a:latin typeface="Albertus Extra Bold" pitchFamily="34" charset="0"/>
              </a:rPr>
              <a:t>CCREDITATE-CONVENZIONATE </a:t>
            </a:r>
            <a:r>
              <a:rPr lang="it-IT" sz="2200" b="1" i="1" dirty="0" smtClean="0">
                <a:solidFill>
                  <a:schemeClr val="accent1"/>
                </a:solidFill>
                <a:latin typeface="Albertus Extra Bold" pitchFamily="34" charset="0"/>
              </a:rPr>
              <a:t>&gt; solo se NON vi sono integrazioni di Rette ( Solo _RETTE GRATUITE )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it-IT" sz="2200" b="1" i="1" dirty="0" smtClean="0">
              <a:solidFill>
                <a:schemeClr val="accent1"/>
              </a:solidFill>
              <a:latin typeface="Albertus Extra Bold" pitchFamily="34" charset="0"/>
            </a:endParaRPr>
          </a:p>
          <a:p>
            <a:pPr marL="370332" indent="-3429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2400" b="1" i="1" u="sng" dirty="0" smtClean="0">
                <a:solidFill>
                  <a:schemeClr val="accent1"/>
                </a:solidFill>
                <a:latin typeface="Antique Olive Compact" pitchFamily="34" charset="0"/>
              </a:rPr>
              <a:t>NON </a:t>
            </a:r>
            <a:r>
              <a:rPr lang="it-IT" sz="2400" b="1" i="1" u="sng" dirty="0" smtClean="0">
                <a:solidFill>
                  <a:schemeClr val="accent1"/>
                </a:solidFill>
                <a:latin typeface="Albertus Extra Bold" pitchFamily="34" charset="0"/>
              </a:rPr>
              <a:t>ACCREDITATE-CONVENZIONATE </a:t>
            </a:r>
            <a:r>
              <a:rPr lang="it-IT" sz="2400" b="1" i="1" dirty="0">
                <a:solidFill>
                  <a:schemeClr val="accent1"/>
                </a:solidFill>
                <a:latin typeface="Albertus Extra Bold" pitchFamily="34" charset="0"/>
              </a:rPr>
              <a:t>&gt; </a:t>
            </a:r>
            <a:r>
              <a:rPr lang="it-IT" sz="2400" b="1" i="1" dirty="0" smtClean="0">
                <a:solidFill>
                  <a:schemeClr val="accent1"/>
                </a:solidFill>
                <a:latin typeface="Albertus Extra Bold" pitchFamily="34" charset="0"/>
              </a:rPr>
              <a:t>neanche la RETTA  pari a META’ del mercato determina l’ESENZIONE, in quanto :</a:t>
            </a:r>
          </a:p>
          <a:p>
            <a:pPr marL="1371600" lvl="2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i="1" dirty="0" smtClean="0">
                <a:solidFill>
                  <a:schemeClr val="accent1"/>
                </a:solidFill>
                <a:latin typeface="Albertus Extra Bold" pitchFamily="34" charset="0"/>
              </a:rPr>
              <a:t>di difficile applicazione</a:t>
            </a:r>
          </a:p>
          <a:p>
            <a:pPr marL="1371600" lvl="2" indent="-457200" algn="l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i="1" dirty="0" smtClean="0">
                <a:solidFill>
                  <a:schemeClr val="accent1"/>
                </a:solidFill>
                <a:latin typeface="Albertus Extra Bold" pitchFamily="34" charset="0"/>
              </a:rPr>
              <a:t>In assoluto non qualifica come «NON COMMERCIALE»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Pertanto NON si riconosce ESENZIONE IMU</a:t>
            </a:r>
          </a:p>
        </p:txBody>
      </p:sp>
    </p:spTree>
    <p:extLst>
      <p:ext uri="{BB962C8B-B14F-4D97-AF65-F5344CB8AC3E}">
        <p14:creationId xmlns:p14="http://schemas.microsoft.com/office/powerpoint/2010/main" val="312042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8400" b="1" dirty="0" smtClean="0">
                <a:solidFill>
                  <a:srgbClr val="FF0000"/>
                </a:solidFill>
              </a:rPr>
              <a:t>PARERE CONSIGLIO </a:t>
            </a:r>
            <a:r>
              <a:rPr lang="it-IT" sz="8400" b="1" dirty="0" err="1" smtClean="0">
                <a:solidFill>
                  <a:srgbClr val="FF0000"/>
                </a:solidFill>
              </a:rPr>
              <a:t>DI</a:t>
            </a:r>
            <a:r>
              <a:rPr lang="it-IT" sz="8400" b="1" dirty="0" smtClean="0">
                <a:solidFill>
                  <a:srgbClr val="FF0000"/>
                </a:solidFill>
              </a:rPr>
              <a:t> STATO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600" b="1" dirty="0" smtClean="0">
                <a:solidFill>
                  <a:srgbClr val="FF0000"/>
                </a:solidFill>
              </a:rPr>
              <a:t>(08/11/2012)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u="sng" dirty="0" smtClean="0">
              <a:solidFill>
                <a:schemeClr val="tx1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ATTIVITA’ ECONOMICHE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Compact" pitchFamily="34" charset="0"/>
              </a:rPr>
              <a:t>pagano</a:t>
            </a: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I.M.U.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4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 2013  (??)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3200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i="1" dirty="0" smtClean="0">
                <a:solidFill>
                  <a:srgbClr val="FF0000"/>
                </a:solidFill>
              </a:rPr>
              <a:t>In aderenza ai principi dell’Unione Europea !!!</a:t>
            </a:r>
          </a:p>
        </p:txBody>
      </p:sp>
    </p:spTree>
    <p:extLst>
      <p:ext uri="{BB962C8B-B14F-4D97-AF65-F5344CB8AC3E}">
        <p14:creationId xmlns:p14="http://schemas.microsoft.com/office/powerpoint/2010/main" val="243600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 &amp; ENTI RELIGIOSI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35552" cy="4608512"/>
          </a:xfrm>
        </p:spPr>
        <p:txBody>
          <a:bodyPr>
            <a:normAutofit/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3200" b="1" dirty="0" smtClean="0">
                <a:solidFill>
                  <a:srgbClr val="FF0000"/>
                </a:solidFill>
              </a:rPr>
              <a:t>PARERE </a:t>
            </a:r>
            <a:r>
              <a:rPr lang="it-IT" sz="3200" b="1" dirty="0">
                <a:solidFill>
                  <a:srgbClr val="FF0000"/>
                </a:solidFill>
              </a:rPr>
              <a:t>CONSIGLIO DI STATO  </a:t>
            </a:r>
            <a:r>
              <a:rPr lang="it-IT" sz="2000" b="1" dirty="0">
                <a:solidFill>
                  <a:srgbClr val="FF0000"/>
                </a:solidFill>
              </a:rPr>
              <a:t>(08/11/2012</a:t>
            </a:r>
            <a:r>
              <a:rPr lang="it-IT" sz="2000" b="1" dirty="0" smtClean="0">
                <a:solidFill>
                  <a:srgbClr val="FF0000"/>
                </a:solidFill>
              </a:rPr>
              <a:t>)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2000" b="1" dirty="0" smtClean="0">
              <a:solidFill>
                <a:schemeClr val="tx2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2"/>
                </a:solidFill>
                <a:latin typeface="Antique Olive Compact" pitchFamily="34" charset="0"/>
              </a:rPr>
              <a:t>ATTENDIAMO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2"/>
                </a:solidFill>
              </a:rPr>
              <a:t>a questo punto che il Governo adotti un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2"/>
                </a:solidFill>
              </a:rPr>
              <a:t>«nuovo»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2"/>
                </a:solidFill>
              </a:rPr>
              <a:t> REGOLAMENTO  !!</a:t>
            </a:r>
            <a:endParaRPr lang="it-IT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05287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DICHIARAZIONE IMU_ annuale</a:t>
            </a:r>
            <a:br>
              <a:rPr lang="it-IT" b="1" dirty="0" smtClean="0"/>
            </a:br>
            <a:r>
              <a:rPr lang="it-IT" sz="3600" i="1" dirty="0" smtClean="0">
                <a:solidFill>
                  <a:schemeClr val="bg2">
                    <a:lumMod val="50000"/>
                  </a:schemeClr>
                </a:solidFill>
              </a:rPr>
              <a:t>I TERMINI DI PRESENTAZIONE</a:t>
            </a:r>
            <a:endParaRPr lang="it-IT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556792"/>
            <a:ext cx="7435552" cy="396044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000" dirty="0" smtClean="0">
                <a:solidFill>
                  <a:schemeClr val="tx1"/>
                </a:solidFill>
              </a:rPr>
              <a:t>L’art. 13, comma 12-ter, del D.L. 6 dicembre 2011, n. 201, convertito dalla legge 22 dicembre 2011, n. 214, prevede che </a:t>
            </a:r>
            <a:r>
              <a:rPr lang="it-IT" sz="2000" b="1" dirty="0" smtClean="0">
                <a:solidFill>
                  <a:schemeClr val="tx1"/>
                </a:solidFill>
              </a:rPr>
              <a:t>per gli immobili per i quali l’obbligo dichiarativo ai fini IMU è sorto dal 1° gennaio 2012,</a:t>
            </a:r>
            <a:r>
              <a:rPr lang="it-IT" sz="2000" dirty="0" smtClean="0">
                <a:solidFill>
                  <a:schemeClr val="tx1"/>
                </a:solidFill>
              </a:rPr>
              <a:t> la dichiarazione avrebbe dovuto essere presentata </a:t>
            </a:r>
            <a:r>
              <a:rPr lang="it-IT" sz="2000" u="sng" dirty="0" smtClean="0">
                <a:solidFill>
                  <a:schemeClr val="tx1"/>
                </a:solidFill>
              </a:rPr>
              <a:t>entro il 30 settembre 2012.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b="1" dirty="0" smtClean="0">
                <a:solidFill>
                  <a:schemeClr val="tx1"/>
                </a:solidFill>
              </a:rPr>
              <a:t>  </a:t>
            </a:r>
            <a:r>
              <a:rPr lang="it-IT" sz="2400" i="1" dirty="0" smtClean="0">
                <a:solidFill>
                  <a:schemeClr val="tx1"/>
                </a:solidFill>
              </a:rPr>
              <a:t>Tale termine è stato prorogato al </a:t>
            </a:r>
            <a:r>
              <a:rPr lang="it-IT" sz="2400" b="1" i="1" u="sng" dirty="0" smtClean="0">
                <a:solidFill>
                  <a:schemeClr val="tx1"/>
                </a:solidFill>
              </a:rPr>
              <a:t>30 Novembre 2012  </a:t>
            </a:r>
            <a:r>
              <a:rPr lang="it-IT" sz="2400" i="1" dirty="0" smtClean="0">
                <a:solidFill>
                  <a:schemeClr val="tx1"/>
                </a:solidFill>
              </a:rPr>
              <a:t>dall’art. 9 del D.L. 10 ottobre 2012, n. 174;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b="1" i="1" dirty="0" smtClean="0">
                <a:solidFill>
                  <a:schemeClr val="tx1"/>
                </a:solidFill>
              </a:rPr>
              <a:t>  </a:t>
            </a:r>
            <a:r>
              <a:rPr lang="it-IT" sz="2400" i="1" dirty="0" smtClean="0">
                <a:solidFill>
                  <a:schemeClr val="tx1"/>
                </a:solidFill>
              </a:rPr>
              <a:t>Da ultimo (EMENDAMENTO al DL. 174/2012) il termine sembrerebbe slittato al </a:t>
            </a:r>
            <a:r>
              <a:rPr lang="it-IT" sz="2400" b="1" i="1" u="sng" dirty="0" smtClean="0">
                <a:solidFill>
                  <a:schemeClr val="tx1"/>
                </a:solidFill>
              </a:rPr>
              <a:t>04/</a:t>
            </a:r>
            <a:r>
              <a:rPr lang="it-IT" sz="2400" b="1" i="1" u="sng" dirty="0" err="1" smtClean="0">
                <a:solidFill>
                  <a:schemeClr val="tx1"/>
                </a:solidFill>
              </a:rPr>
              <a:t>febb</a:t>
            </a:r>
            <a:r>
              <a:rPr lang="it-IT" sz="2400" b="1" i="1" u="sng" dirty="0" smtClean="0">
                <a:solidFill>
                  <a:schemeClr val="tx1"/>
                </a:solidFill>
              </a:rPr>
              <a:t>/2013</a:t>
            </a:r>
            <a:r>
              <a:rPr lang="it-IT" sz="2400" b="1" i="1" dirty="0" smtClean="0">
                <a:solidFill>
                  <a:schemeClr val="tx1"/>
                </a:solidFill>
              </a:rPr>
              <a:t>.</a:t>
            </a:r>
            <a:endParaRPr lang="it-IT" sz="2400" i="1" dirty="0" smtClean="0">
              <a:solidFill>
                <a:schemeClr val="tx1"/>
              </a:solidFill>
            </a:endParaRPr>
          </a:p>
          <a:p>
            <a:endParaRPr lang="it-IT" sz="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IMU:</a:t>
            </a:r>
            <a:br>
              <a:rPr lang="it-IT" b="1" dirty="0" smtClean="0"/>
            </a:b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LA DICHIARAZIONE</a:t>
            </a:r>
            <a:endParaRPr lang="it-IT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35552" cy="4896544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b="1" dirty="0" smtClean="0">
                <a:solidFill>
                  <a:schemeClr val="tx1"/>
                </a:solidFill>
              </a:rPr>
              <a:t>  </a:t>
            </a:r>
            <a:r>
              <a:rPr lang="it-IT" sz="2800" b="1" u="sng" dirty="0" smtClean="0">
                <a:solidFill>
                  <a:schemeClr val="tx1"/>
                </a:solidFill>
              </a:rPr>
              <a:t>Anno 2011</a:t>
            </a:r>
            <a:r>
              <a:rPr lang="it-IT" sz="2800" b="1" dirty="0" smtClean="0">
                <a:solidFill>
                  <a:schemeClr val="tx1"/>
                </a:solidFill>
              </a:rPr>
              <a:t> </a:t>
            </a:r>
            <a:r>
              <a:rPr lang="it-IT" sz="2800" dirty="0" smtClean="0">
                <a:solidFill>
                  <a:schemeClr val="tx1"/>
                </a:solidFill>
              </a:rPr>
              <a:t>si sono utilizzati </a:t>
            </a:r>
            <a:r>
              <a:rPr lang="it-IT" sz="2800" dirty="0" smtClean="0">
                <a:solidFill>
                  <a:srgbClr val="FF0000"/>
                </a:solidFill>
              </a:rPr>
              <a:t>vecchi</a:t>
            </a:r>
            <a:r>
              <a:rPr lang="it-IT" sz="2800" dirty="0" smtClean="0">
                <a:solidFill>
                  <a:schemeClr val="tx1"/>
                </a:solidFill>
              </a:rPr>
              <a:t> modelli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800" dirty="0" smtClean="0">
                <a:solidFill>
                  <a:schemeClr val="tx1"/>
                </a:solidFill>
              </a:rPr>
              <a:t>       entro il 30/09/2012;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800" dirty="0" smtClean="0">
                <a:solidFill>
                  <a:schemeClr val="tx1"/>
                </a:solidFill>
              </a:rPr>
              <a:t> </a:t>
            </a:r>
            <a:r>
              <a:rPr lang="it-IT" sz="2800" b="1" u="sng" dirty="0" smtClean="0">
                <a:solidFill>
                  <a:schemeClr val="tx1"/>
                </a:solidFill>
              </a:rPr>
              <a:t>Anno 2012</a:t>
            </a:r>
            <a:r>
              <a:rPr lang="it-IT" sz="2800" b="1" dirty="0" smtClean="0">
                <a:solidFill>
                  <a:schemeClr val="tx1"/>
                </a:solidFill>
              </a:rPr>
              <a:t> </a:t>
            </a:r>
            <a:r>
              <a:rPr lang="it-IT" sz="2800" dirty="0" smtClean="0">
                <a:solidFill>
                  <a:schemeClr val="tx1"/>
                </a:solidFill>
              </a:rPr>
              <a:t>in attesa di </a:t>
            </a:r>
            <a:r>
              <a:rPr lang="it-IT" sz="2800" dirty="0" smtClean="0">
                <a:solidFill>
                  <a:srgbClr val="FF0000"/>
                </a:solidFill>
              </a:rPr>
              <a:t>conoscere</a:t>
            </a:r>
            <a:r>
              <a:rPr lang="it-IT" sz="2800" dirty="0" smtClean="0">
                <a:solidFill>
                  <a:schemeClr val="tx1"/>
                </a:solidFill>
              </a:rPr>
              <a:t> la data di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800" dirty="0" smtClean="0">
                <a:solidFill>
                  <a:schemeClr val="tx1"/>
                </a:solidFill>
              </a:rPr>
              <a:t>   presentazione (04/02/2013 </a:t>
            </a:r>
            <a:r>
              <a:rPr lang="it-IT" sz="3600" b="1" dirty="0" smtClean="0">
                <a:solidFill>
                  <a:schemeClr val="tx1"/>
                </a:solidFill>
              </a:rPr>
              <a:t>?</a:t>
            </a:r>
            <a:r>
              <a:rPr lang="it-IT" sz="2800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</a:pPr>
            <a:endParaRPr lang="it-IT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IMU:</a:t>
            </a:r>
            <a:br>
              <a:rPr lang="it-IT" b="1" dirty="0" smtClean="0"/>
            </a:b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LA DICHIARAZIONE</a:t>
            </a:r>
            <a:endParaRPr lang="it-IT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75656" y="1268760"/>
            <a:ext cx="7435552" cy="489654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100" dirty="0" smtClean="0"/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chemeClr val="tx1"/>
                </a:solidFill>
              </a:rPr>
              <a:t>La dichiarazione ha effetto anche per gli anni successivi </a:t>
            </a:r>
            <a:r>
              <a:rPr lang="it-IT" sz="2400" dirty="0" smtClean="0">
                <a:solidFill>
                  <a:schemeClr val="tx1"/>
                </a:solidFill>
              </a:rPr>
              <a:t>sempre che non si verifichino </a:t>
            </a:r>
            <a:r>
              <a:rPr lang="it-IT" sz="2400" b="1" dirty="0" smtClean="0">
                <a:solidFill>
                  <a:schemeClr val="tx1"/>
                </a:solidFill>
              </a:rPr>
              <a:t>modificazioni dei dati ed elementi dichiarati </a:t>
            </a:r>
            <a:r>
              <a:rPr lang="it-IT" sz="2400" dirty="0" smtClean="0">
                <a:solidFill>
                  <a:schemeClr val="tx1"/>
                </a:solidFill>
              </a:rPr>
              <a:t>cui consegue un </a:t>
            </a:r>
            <a:r>
              <a:rPr lang="it-IT" sz="2400" b="1" u="sng" dirty="0" smtClean="0">
                <a:solidFill>
                  <a:schemeClr val="tx1"/>
                </a:solidFill>
              </a:rPr>
              <a:t>diverso ammontare dell’imposta dovuta</a:t>
            </a:r>
            <a:r>
              <a:rPr lang="it-IT" sz="2400" dirty="0" smtClean="0">
                <a:solidFill>
                  <a:schemeClr val="tx1"/>
                </a:solidFill>
              </a:rPr>
              <a:t>.</a:t>
            </a:r>
            <a:endParaRPr lang="it-IT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4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it-IT" sz="2400" b="1" dirty="0" smtClean="0">
                <a:solidFill>
                  <a:schemeClr val="tx1"/>
                </a:solidFill>
              </a:rPr>
              <a:t>Art. 13, comma 12-ter, del D.L. n. 201 del 2011</a:t>
            </a:r>
            <a:endParaRPr lang="it-IT" sz="2000" dirty="0" smtClean="0">
              <a:solidFill>
                <a:schemeClr val="tx1"/>
              </a:solidFill>
            </a:endParaRP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endParaRPr lang="it-IT" sz="80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628942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IMU:</a:t>
            </a:r>
            <a:br>
              <a:rPr lang="it-IT" b="1" dirty="0" smtClean="0"/>
            </a:b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BOZZA MODELLO</a:t>
            </a:r>
            <a:endParaRPr lang="it-IT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 descr="D:\Documents and Settings\fabio.rocci\Desktop\Files-and-Folder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708920"/>
            <a:ext cx="3511550" cy="2633663"/>
          </a:xfrm>
          <a:prstGeom prst="rect">
            <a:avLst/>
          </a:prstGeom>
          <a:noFill/>
        </p:spPr>
      </p:pic>
      <p:sp>
        <p:nvSpPr>
          <p:cNvPr id="4" name="CasellaDiTesto 3"/>
          <p:cNvSpPr txBox="1"/>
          <p:nvPr/>
        </p:nvSpPr>
        <p:spPr>
          <a:xfrm>
            <a:off x="2915816" y="5373216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i="1" dirty="0" smtClean="0"/>
              <a:t>Allegato </a:t>
            </a:r>
            <a:endParaRPr lang="it-IT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Dichiarazione IMU deve essere presentata quando: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35552" cy="4464496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IMMOBILI GODONO </a:t>
            </a:r>
            <a:r>
              <a:rPr lang="it-IT" sz="1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it-IT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it-IT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RIDUZIONI”</a:t>
            </a:r>
            <a:r>
              <a:rPr lang="it-IT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DELL’IMPOSTA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1"/>
                </a:solidFill>
              </a:rPr>
              <a:t>Le fattispecie sono di seguito: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 i fabbricati dichiarati </a:t>
            </a:r>
            <a:r>
              <a:rPr lang="it-IT" sz="1800" dirty="0" smtClean="0">
                <a:solidFill>
                  <a:srgbClr val="FF0000"/>
                </a:solidFill>
              </a:rPr>
              <a:t>inagibili o inabitabili </a:t>
            </a:r>
            <a:r>
              <a:rPr lang="it-IT" sz="1800" dirty="0" smtClean="0">
                <a:solidFill>
                  <a:schemeClr val="tx1"/>
                </a:solidFill>
              </a:rPr>
              <a:t>e </a:t>
            </a:r>
            <a:r>
              <a:rPr lang="it-IT" sz="1800" dirty="0" smtClean="0">
                <a:solidFill>
                  <a:srgbClr val="FF0000"/>
                </a:solidFill>
              </a:rPr>
              <a:t>di fatto non utilizzati</a:t>
            </a:r>
            <a:r>
              <a:rPr lang="it-IT" sz="1800" dirty="0" smtClean="0">
                <a:solidFill>
                  <a:schemeClr val="tx1"/>
                </a:solidFill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I fabbricati di </a:t>
            </a:r>
            <a:r>
              <a:rPr lang="it-IT" sz="1800" dirty="0" smtClean="0">
                <a:solidFill>
                  <a:srgbClr val="FF0000"/>
                </a:solidFill>
              </a:rPr>
              <a:t>interesse storico o artistico</a:t>
            </a:r>
            <a:r>
              <a:rPr lang="it-IT" sz="1800" dirty="0" smtClean="0">
                <a:solidFill>
                  <a:schemeClr val="tx1"/>
                </a:solidFill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Gli immobili per i quali il </a:t>
            </a:r>
            <a:r>
              <a:rPr lang="it-IT" sz="1800" dirty="0" smtClean="0">
                <a:solidFill>
                  <a:srgbClr val="FF0000"/>
                </a:solidFill>
              </a:rPr>
              <a:t>Comune ha deliberato la riduzione dell’aliquota</a:t>
            </a:r>
            <a:r>
              <a:rPr lang="it-IT" sz="1800" dirty="0" smtClean="0">
                <a:solidFill>
                  <a:schemeClr val="tx1"/>
                </a:solidFill>
              </a:rPr>
              <a:t>, ai sensi del comma 9, dell’art. 13 del D.L. n. 201 del 2011;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solidFill>
                  <a:schemeClr val="tx1"/>
                </a:solidFill>
              </a:rPr>
              <a:t>I </a:t>
            </a:r>
            <a:r>
              <a:rPr lang="it-IT" sz="1800" dirty="0" smtClean="0">
                <a:solidFill>
                  <a:srgbClr val="FF0000"/>
                </a:solidFill>
              </a:rPr>
              <a:t>terreni agricoli</a:t>
            </a:r>
            <a:r>
              <a:rPr lang="it-IT" sz="1800" dirty="0" smtClean="0">
                <a:solidFill>
                  <a:schemeClr val="tx1"/>
                </a:solidFill>
              </a:rPr>
              <a:t>, nonché quelli non coltivati, posseduti e condotti da coltivatori diretti o da imprenditori agricoli iscritti nella previdenza agricola (IAP).</a:t>
            </a:r>
          </a:p>
          <a:p>
            <a:endParaRPr lang="it-IT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Dichiarazione IMU deve essere presentata quando: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1772816"/>
            <a:ext cx="7435552" cy="439248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IMMOBILI SONO STATI OGGETTO DI ATTI PER I QUALI </a:t>
            </a:r>
            <a:r>
              <a:rPr lang="it-IT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</a:t>
            </a:r>
            <a:r>
              <a:rPr lang="it-IT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E’ STATO UTILIZZATO IL </a:t>
            </a:r>
            <a:r>
              <a:rPr lang="it-I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 (MODELLO UNICO INFORMATICO)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it-IT" sz="10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400" dirty="0" smtClean="0">
                <a:solidFill>
                  <a:schemeClr val="tx1"/>
                </a:solidFill>
              </a:rPr>
              <a:t>Il Comune non è comunque in possesso delle informazioni necessarie per verificare il corretto adempimento dell’obbligazione tributaria (</a:t>
            </a:r>
            <a:r>
              <a:rPr lang="it-IT" sz="2400" dirty="0" err="1" smtClean="0">
                <a:solidFill>
                  <a:schemeClr val="tx1"/>
                </a:solidFill>
              </a:rPr>
              <a:t>infra</a:t>
            </a:r>
            <a:r>
              <a:rPr lang="it-IT" sz="2400" dirty="0" smtClean="0">
                <a:solidFill>
                  <a:schemeClr val="tx1"/>
                </a:solidFill>
              </a:rPr>
              <a:t>)</a:t>
            </a:r>
          </a:p>
          <a:p>
            <a:endParaRPr lang="it-IT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03648" y="188640"/>
            <a:ext cx="7406640" cy="1472184"/>
          </a:xfrm>
        </p:spPr>
        <p:txBody>
          <a:bodyPr/>
          <a:lstStyle/>
          <a:p>
            <a:pPr algn="ctr"/>
            <a:r>
              <a:rPr lang="it-IT" b="1" dirty="0" smtClean="0"/>
              <a:t>La Dichiarazione IMU deve essere </a:t>
            </a:r>
            <a:r>
              <a:rPr lang="it-IT" b="1" dirty="0" smtClean="0">
                <a:solidFill>
                  <a:srgbClr val="FF0000"/>
                </a:solidFill>
              </a:rPr>
              <a:t>presentata</a:t>
            </a:r>
            <a:r>
              <a:rPr lang="it-IT" b="1" dirty="0" smtClean="0"/>
              <a:t> quando: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7723584" cy="475252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chemeClr val="tx1"/>
                </a:solidFill>
              </a:rPr>
              <a:t>L</a:t>
            </a:r>
            <a:r>
              <a:rPr lang="it-IT" sz="2400" b="1" dirty="0" smtClean="0">
                <a:solidFill>
                  <a:schemeClr val="tx1"/>
                </a:solidFill>
              </a:rPr>
              <a:t>e fattispecie  </a:t>
            </a:r>
            <a:r>
              <a:rPr lang="it-IT" sz="2400" b="1" dirty="0" smtClean="0">
                <a:solidFill>
                  <a:srgbClr val="FF0000"/>
                </a:solidFill>
              </a:rPr>
              <a:t>più significative </a:t>
            </a:r>
            <a:r>
              <a:rPr lang="it-IT" sz="2400" b="1" dirty="0" smtClean="0">
                <a:solidFill>
                  <a:schemeClr val="tx1"/>
                </a:solidFill>
              </a:rPr>
              <a:t>sono le seguenti</a:t>
            </a:r>
            <a:r>
              <a:rPr lang="it-IT" sz="2400" dirty="0" smtClean="0">
                <a:solidFill>
                  <a:schemeClr val="tx1"/>
                </a:solidFill>
              </a:rPr>
              <a:t>: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</a:rPr>
              <a:t> l’immobile è stato oggetto di locazione finanziaria;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</a:rPr>
              <a:t> l’immobile è stato oggetto di un atto di concessione amministrativa su aree demaniali;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</a:rPr>
              <a:t>L’atto costitutivo, modificato o traslativo del diritto ha avuto a oggetto un’area fabbricabile;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</a:rPr>
              <a:t>Il </a:t>
            </a:r>
            <a:r>
              <a:rPr lang="it-IT" sz="2000" dirty="0" smtClean="0">
                <a:solidFill>
                  <a:srgbClr val="FF0000"/>
                </a:solidFill>
              </a:rPr>
              <a:t>terreno agricolo è divenuto area fabbricabile</a:t>
            </a:r>
            <a:r>
              <a:rPr lang="it-IT" sz="2000" dirty="0" smtClean="0">
                <a:solidFill>
                  <a:schemeClr val="tx1"/>
                </a:solidFill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000" dirty="0" smtClean="0">
                <a:solidFill>
                  <a:srgbClr val="FF0000"/>
                </a:solidFill>
              </a:rPr>
              <a:t>L’area è divenuta edificabile in seguito alla demolizione del fabbricato;</a:t>
            </a:r>
            <a:r>
              <a:rPr lang="it-IT" sz="2000" dirty="0" smtClean="0">
                <a:solidFill>
                  <a:schemeClr val="tx1"/>
                </a:solidFill>
              </a:rPr>
              <a:t>						</a:t>
            </a:r>
            <a:r>
              <a:rPr lang="it-IT" sz="2000" i="1" dirty="0" err="1" smtClean="0">
                <a:solidFill>
                  <a:schemeClr val="bg2">
                    <a:lumMod val="50000"/>
                  </a:schemeClr>
                </a:solidFill>
              </a:rPr>
              <a:t>…continua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endParaRPr lang="it-IT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3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Tema3</Template>
  <TotalTime>1056</TotalTime>
  <Words>1426</Words>
  <Application>Microsoft Office PowerPoint</Application>
  <PresentationFormat>Presentazione su schermo (4:3)</PresentationFormat>
  <Paragraphs>193</Paragraphs>
  <Slides>29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0" baseType="lpstr">
      <vt:lpstr>Tema3</vt:lpstr>
      <vt:lpstr>Presentazione standard di PowerPoint</vt:lpstr>
      <vt:lpstr>VARIAZIONI IMU: I TERMINI DI PRESENTAZIONE &gt; 90 gg.</vt:lpstr>
      <vt:lpstr>DICHIARAZIONE IMU_ annuale I TERMINI DI PRESENTAZIONE</vt:lpstr>
      <vt:lpstr>IMU: LA DICHIARAZIONE</vt:lpstr>
      <vt:lpstr>IMU: LA DICHIARAZIONE</vt:lpstr>
      <vt:lpstr>IMU: BOZZA MODELLO</vt:lpstr>
      <vt:lpstr>La Dichiarazione IMU deve essere presentata quando:</vt:lpstr>
      <vt:lpstr>La Dichiarazione IMU deve essere presentata quando:</vt:lpstr>
      <vt:lpstr>La Dichiarazione IMU deve essere presentata quando:</vt:lpstr>
      <vt:lpstr>La Dichiarazione IMU deve essere presentata quando:</vt:lpstr>
      <vt:lpstr>La Dichiarazione IMU deve essere presentata quando:</vt:lpstr>
      <vt:lpstr>La Dichiarazione IMU deve essere presentata quando:</vt:lpstr>
      <vt:lpstr>La Dichiarazione IMU deve essere presentata al Comune nel cui territorio sono ubicati gli immobili:</vt:lpstr>
      <vt:lpstr>Dichiarazione IMU   presentazione nel 2013</vt:lpstr>
      <vt:lpstr>Dichiarazione IMU   modalità di presentazione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  <vt:lpstr>IMU &amp; ENTI RELIGIOSI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fabio</dc:creator>
  <cp:lastModifiedBy> </cp:lastModifiedBy>
  <cp:revision>66</cp:revision>
  <cp:lastPrinted>2012-11-21T13:31:48Z</cp:lastPrinted>
  <dcterms:created xsi:type="dcterms:W3CDTF">2012-11-09T10:26:46Z</dcterms:created>
  <dcterms:modified xsi:type="dcterms:W3CDTF">2012-11-26T14:55:17Z</dcterms:modified>
</cp:coreProperties>
</file>